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754" r:id="rId1"/>
  </p:sldMasterIdLst>
  <p:notesMasterIdLst>
    <p:notesMasterId r:id="rId38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90" r:id="rId34"/>
    <p:sldId id="291" r:id="rId35"/>
    <p:sldId id="292" r:id="rId36"/>
    <p:sldId id="295" r:id="rId37"/>
  </p:sldIdLst>
  <p:sldSz cx="9144000" cy="6858000" type="screen4x3"/>
  <p:notesSz cx="6858000" cy="9144000"/>
  <p:embeddedFontLst>
    <p:embeddedFont>
      <p:font typeface="Century Gothic" panose="020B0502020202020204" pitchFamily="34" charset="0"/>
      <p:regular r:id="rId39"/>
      <p:bold r:id="rId40"/>
      <p:italic r:id="rId41"/>
      <p:boldItalic r:id="rId42"/>
    </p:embeddedFont>
    <p:embeddedFont>
      <p:font typeface="Trebuchet MS" panose="020B0603020202020204" pitchFamily="34" charset="0"/>
      <p:regular r:id="rId43"/>
      <p:bold r:id="rId44"/>
      <p:italic r:id="rId45"/>
      <p:boldItalic r:id="rId46"/>
    </p:embeddedFont>
    <p:embeddedFont>
      <p:font typeface="Wingdings 3" panose="05040102010807070707" pitchFamily="18" charset="2"/>
      <p:regular r:id="rId47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5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font" Target="fonts/font1.fntdata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font" Target="fonts/font4.fntdata"/><Relationship Id="rId47" Type="http://schemas.openxmlformats.org/officeDocument/2006/relationships/font" Target="fonts/font9.fntdata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font" Target="fonts/font2.fntdata"/><Relationship Id="rId45" Type="http://schemas.openxmlformats.org/officeDocument/2006/relationships/font" Target="fonts/font7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font" Target="fonts/font6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font" Target="fonts/font5.fntdata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46" Type="http://schemas.openxmlformats.org/officeDocument/2006/relationships/font" Target="fonts/font8.fntdata"/><Relationship Id="rId20" Type="http://schemas.openxmlformats.org/officeDocument/2006/relationships/slide" Target="slides/slide19.xml"/><Relationship Id="rId41" Type="http://schemas.openxmlformats.org/officeDocument/2006/relationships/font" Target="fonts/font3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" name="Google Shape;5;n"/>
          <p:cNvSpPr txBox="1"/>
          <p:nvPr/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8825" cy="34258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600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8" name="Google Shape;8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3225" cy="411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9" name="Google Shape;9;n"/>
          <p:cNvSpPr txBox="1"/>
          <p:nvPr/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Google Shape;10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1" name="Google Shape;431;p1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  <p:sp>
        <p:nvSpPr>
          <p:cNvPr id="432" name="Google Shape;43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33" name="Google Shape;433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" name="Google Shape;509;p10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  <p:sp>
        <p:nvSpPr>
          <p:cNvPr id="510" name="Google Shape;510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11" name="Google Shape;511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8" name="Google Shape;518;p11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  <p:sp>
        <p:nvSpPr>
          <p:cNvPr id="519" name="Google Shape;51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20" name="Google Shape;520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6" name="Google Shape;526;p12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  <p:sp>
        <p:nvSpPr>
          <p:cNvPr id="527" name="Google Shape;52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28" name="Google Shape;528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5" name="Google Shape;535;p13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  <p:sp>
        <p:nvSpPr>
          <p:cNvPr id="536" name="Google Shape;536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37" name="Google Shape;537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" name="Google Shape;542;p14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  <p:sp>
        <p:nvSpPr>
          <p:cNvPr id="543" name="Google Shape;543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44" name="Google Shape;544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Google Shape;550;p15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  <p:sp>
        <p:nvSpPr>
          <p:cNvPr id="551" name="Google Shape;551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52" name="Google Shape;55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7" name="Google Shape;557;p16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/>
          </a:p>
        </p:txBody>
      </p:sp>
      <p:sp>
        <p:nvSpPr>
          <p:cNvPr id="558" name="Google Shape;558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59" name="Google Shape;55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4" name="Google Shape;564;p17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/>
          </a:p>
        </p:txBody>
      </p:sp>
      <p:sp>
        <p:nvSpPr>
          <p:cNvPr id="565" name="Google Shape;565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66" name="Google Shape;56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2" name="Google Shape;582;p19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/>
          </a:p>
        </p:txBody>
      </p:sp>
      <p:sp>
        <p:nvSpPr>
          <p:cNvPr id="583" name="Google Shape;583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84" name="Google Shape;584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1" name="Google Shape;591;p20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/>
          </a:p>
        </p:txBody>
      </p:sp>
      <p:sp>
        <p:nvSpPr>
          <p:cNvPr id="592" name="Google Shape;59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93" name="Google Shape;593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Google Shape;440;p2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/>
          </a:p>
        </p:txBody>
      </p:sp>
      <p:sp>
        <p:nvSpPr>
          <p:cNvPr id="441" name="Google Shape;44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42" name="Google Shape;442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Google Shape;604;p21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/>
          </a:p>
        </p:txBody>
      </p:sp>
      <p:sp>
        <p:nvSpPr>
          <p:cNvPr id="605" name="Google Shape;605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06" name="Google Shape;606;p2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2" name="Google Shape;612;p22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/>
          </a:p>
        </p:txBody>
      </p:sp>
      <p:sp>
        <p:nvSpPr>
          <p:cNvPr id="613" name="Google Shape;613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14" name="Google Shape;614;p2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0" name="Google Shape;620;p23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/>
          </a:p>
        </p:txBody>
      </p:sp>
      <p:sp>
        <p:nvSpPr>
          <p:cNvPr id="621" name="Google Shape;621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22" name="Google Shape;622;p2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7" name="Google Shape;627;p24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/>
          </a:p>
        </p:txBody>
      </p:sp>
      <p:sp>
        <p:nvSpPr>
          <p:cNvPr id="628" name="Google Shape;62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29" name="Google Shape;629;p2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5" name="Google Shape;635;p25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/>
          </a:p>
        </p:txBody>
      </p:sp>
      <p:sp>
        <p:nvSpPr>
          <p:cNvPr id="636" name="Google Shape;636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37" name="Google Shape;637;p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3" name="Google Shape;643;p26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/>
          </a:p>
        </p:txBody>
      </p:sp>
      <p:sp>
        <p:nvSpPr>
          <p:cNvPr id="644" name="Google Shape;644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45" name="Google Shape;645;p2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1" name="Google Shape;651;p27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/>
          </a:p>
        </p:txBody>
      </p:sp>
      <p:sp>
        <p:nvSpPr>
          <p:cNvPr id="652" name="Google Shape;652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53" name="Google Shape;653;p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9" name="Google Shape;659;p28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/>
          </a:p>
        </p:txBody>
      </p:sp>
      <p:sp>
        <p:nvSpPr>
          <p:cNvPr id="660" name="Google Shape;660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61" name="Google Shape;661;p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Google Shape;667;p29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/>
          </a:p>
        </p:txBody>
      </p:sp>
      <p:sp>
        <p:nvSpPr>
          <p:cNvPr id="668" name="Google Shape;668;p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69" name="Google Shape;669;p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" name="Google Shape;675;p30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/>
          </a:p>
        </p:txBody>
      </p:sp>
      <p:sp>
        <p:nvSpPr>
          <p:cNvPr id="676" name="Google Shape;676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77" name="Google Shape;677;p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Google Shape;448;p3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  <p:sp>
        <p:nvSpPr>
          <p:cNvPr id="449" name="Google Shape;44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50" name="Google Shape;450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3" name="Google Shape;683;p31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/>
          </a:p>
        </p:txBody>
      </p:sp>
      <p:sp>
        <p:nvSpPr>
          <p:cNvPr id="684" name="Google Shape;684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85" name="Google Shape;685;p3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0" name="Google Shape;690;p32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/>
          </a:p>
        </p:txBody>
      </p:sp>
      <p:sp>
        <p:nvSpPr>
          <p:cNvPr id="691" name="Google Shape;69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2" name="Google Shape;692;p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" name="Google Shape;697;p33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/>
          </a:p>
        </p:txBody>
      </p:sp>
      <p:sp>
        <p:nvSpPr>
          <p:cNvPr id="698" name="Google Shape;698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699" name="Google Shape;699;p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" name="Google Shape;711;p35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/>
          </a:p>
        </p:txBody>
      </p:sp>
      <p:sp>
        <p:nvSpPr>
          <p:cNvPr id="712" name="Google Shape;712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13" name="Google Shape;713;p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9" name="Google Shape;719;p36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/>
          </a:p>
        </p:txBody>
      </p:sp>
      <p:sp>
        <p:nvSpPr>
          <p:cNvPr id="720" name="Google Shape;720;p3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21" name="Google Shape;721;p3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8" name="Google Shape;728;p37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/>
          </a:p>
        </p:txBody>
      </p:sp>
      <p:sp>
        <p:nvSpPr>
          <p:cNvPr id="729" name="Google Shape;729;p3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730" name="Google Shape;730;p3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6" name="Google Shape;456;p4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  <p:sp>
        <p:nvSpPr>
          <p:cNvPr id="457" name="Google Shape;457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58" name="Google Shape;458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6" name="Google Shape;466;p5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sp>
        <p:nvSpPr>
          <p:cNvPr id="467" name="Google Shape;46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68" name="Google Shape;468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Google Shape;478;p6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  <p:sp>
        <p:nvSpPr>
          <p:cNvPr id="479" name="Google Shape;479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80" name="Google Shape;480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" name="Google Shape;485;p7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  <p:sp>
        <p:nvSpPr>
          <p:cNvPr id="486" name="Google Shape;48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87" name="Google Shape;487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8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  <p:sp>
        <p:nvSpPr>
          <p:cNvPr id="494" name="Google Shape;49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495" name="Google Shape;495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9:notes"/>
          <p:cNvSpPr txBox="1"/>
          <p:nvPr/>
        </p:nvSpPr>
        <p:spPr>
          <a:xfrm>
            <a:off x="3884612" y="8685212"/>
            <a:ext cx="2968625" cy="454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b" anchorCtr="0">
            <a:noAutofit/>
          </a:bodyPr>
          <a:lstStyle/>
          <a:p>
            <a:pPr marL="215900" marR="0" lvl="0" indent="-214311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fld id="{00000000-1234-1234-1234-123412341234}" type="slidenum"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  <p:sp>
        <p:nvSpPr>
          <p:cNvPr id="503" name="Google Shape;50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</p:sp>
      <p:sp>
        <p:nvSpPr>
          <p:cNvPr id="504" name="Google Shape;504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571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8137243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800139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329032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43242696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362857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10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05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92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79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334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7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9112624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07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707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D058F-B960-4439-B370-43D89816EE05}" type="datetimeFigureOut">
              <a:rPr lang="en-US" smtClean="0"/>
              <a:t>1/17/2022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9324740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1/17/2022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9320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5" r:id="rId1"/>
    <p:sldLayoutId id="2147483756" r:id="rId2"/>
    <p:sldLayoutId id="2147483757" r:id="rId3"/>
    <p:sldLayoutId id="2147483758" r:id="rId4"/>
    <p:sldLayoutId id="2147483759" r:id="rId5"/>
    <p:sldLayoutId id="2147483760" r:id="rId6"/>
    <p:sldLayoutId id="2147483761" r:id="rId7"/>
    <p:sldLayoutId id="2147483762" r:id="rId8"/>
    <p:sldLayoutId id="2147483763" r:id="rId9"/>
    <p:sldLayoutId id="2147483764" r:id="rId10"/>
    <p:sldLayoutId id="2147483765" r:id="rId11"/>
    <p:sldLayoutId id="2147483766" r:id="rId12"/>
    <p:sldLayoutId id="2147483767" r:id="rId13"/>
    <p:sldLayoutId id="2147483768" r:id="rId14"/>
    <p:sldLayoutId id="2147483769" r:id="rId15"/>
    <p:sldLayoutId id="214748377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ncvvo.hr/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mzos.hr/" TargetMode="External"/><Relationship Id="rId4" Type="http://schemas.openxmlformats.org/officeDocument/2006/relationships/hyperlink" Target="http://www.ncvvo.hr/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postani-student.hr/" TargetMode="Externa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pattFill prst="pct5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Shape 4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5" name="Google Shape;435;p49"/>
          <p:cNvSpPr txBox="1"/>
          <p:nvPr/>
        </p:nvSpPr>
        <p:spPr>
          <a:xfrm>
            <a:off x="1868487" y="895547"/>
            <a:ext cx="5562600" cy="41100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r>
              <a:rPr lang="en-US" sz="3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DRŽAVNA MATURA</a:t>
            </a:r>
            <a:br>
              <a:rPr lang="en-US" sz="3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-US" sz="3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</a:t>
            </a:r>
            <a:r>
              <a:rPr lang="hr-HR" sz="3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</a:t>
            </a:r>
            <a:r>
              <a:rPr lang="en-US" sz="3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./202</a:t>
            </a:r>
            <a:r>
              <a:rPr lang="hr-HR" sz="3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r>
              <a:rPr lang="en-US" sz="36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lang="hr-HR" sz="3600" b="1" i="0" u="none" dirty="0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endParaRPr lang="hr-HR" sz="3600" b="1" dirty="0">
              <a:solidFill>
                <a:srgbClr val="000000"/>
              </a:solidFill>
              <a:latin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r>
              <a:rPr lang="hr-HR" sz="3600" b="1" dirty="0">
                <a:solidFill>
                  <a:srgbClr val="000000"/>
                </a:solidFill>
                <a:latin typeface="Century Gothic"/>
                <a:sym typeface="Century Gothic"/>
              </a:rPr>
              <a:t>LJETNI ROK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endParaRPr lang="hr-HR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endParaRPr lang="hr-HR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r>
              <a:rPr lang="hr-HR" dirty="0"/>
              <a:t>KOORDINATORICA: Maja Vugrinec Lukavec</a:t>
            </a: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endParaRPr lang="hr-HR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entury Gothic"/>
              <a:buNone/>
            </a:pPr>
            <a:endParaRPr sz="1000" dirty="0"/>
          </a:p>
        </p:txBody>
      </p:sp>
      <p:sp>
        <p:nvSpPr>
          <p:cNvPr id="437" name="Google Shape;437;p49"/>
          <p:cNvSpPr txBox="1"/>
          <p:nvPr/>
        </p:nvSpPr>
        <p:spPr>
          <a:xfrm>
            <a:off x="4649787" y="5719762"/>
            <a:ext cx="642937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94C6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" name="Google Shape;513;p58"/>
          <p:cNvSpPr txBox="1"/>
          <p:nvPr/>
        </p:nvSpPr>
        <p:spPr>
          <a:xfrm>
            <a:off x="1066800" y="685800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3200"/>
              <a:buFont typeface="Century Gothic"/>
              <a:buNone/>
            </a:pPr>
            <a:r>
              <a:rPr lang="en-US" sz="32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Razine</a:t>
            </a:r>
            <a:r>
              <a:rPr lang="en-US" sz="32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2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obveznog</a:t>
            </a:r>
            <a:r>
              <a:rPr lang="en-US" sz="32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2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dijela</a:t>
            </a:r>
            <a:r>
              <a:rPr lang="en-US" sz="32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DM-e</a:t>
            </a:r>
            <a:br>
              <a:rPr lang="en-US" sz="3200" b="0" i="0" u="none" dirty="0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dirty="0"/>
          </a:p>
        </p:txBody>
      </p:sp>
      <p:sp>
        <p:nvSpPr>
          <p:cNvPr id="514" name="Google Shape;514;p58"/>
          <p:cNvSpPr txBox="1"/>
          <p:nvPr/>
        </p:nvSpPr>
        <p:spPr>
          <a:xfrm>
            <a:off x="990600" y="1524000"/>
            <a:ext cx="6777037" cy="217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Obvezni ispiti DM-e mogu se polagati na dvjema razinama: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911225" marR="0" lvl="2" indent="-225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višoj razini (A)</a:t>
            </a:r>
            <a:endParaRPr/>
          </a:p>
          <a:p>
            <a:pPr marL="911225" marR="0" lvl="2" indent="-225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osnovnoj razini (B)</a:t>
            </a:r>
            <a:endParaRPr/>
          </a:p>
          <a:p>
            <a:pPr marL="911225" marR="0" lvl="2" indent="-225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15" name="Google Shape;515;p58"/>
          <p:cNvSpPr txBox="1"/>
          <p:nvPr/>
        </p:nvSpPr>
        <p:spPr>
          <a:xfrm>
            <a:off x="762000" y="4016375"/>
            <a:ext cx="8153400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Položena viša razina (A) obveznoga ispita omogućuje kandidatu pristup i onim studijskim programima koji traže osnovnu razinu (B)</a:t>
            </a:r>
            <a:endParaRPr/>
          </a:p>
        </p:txBody>
      </p:sp>
      <p:sp>
        <p:nvSpPr>
          <p:cNvPr id="516" name="Google Shape;516;p58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10</a:t>
            </a:fld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" name="Google Shape;522;p59"/>
          <p:cNvSpPr txBox="1"/>
          <p:nvPr/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 dirty="0" err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Izborni</a:t>
            </a:r>
            <a:r>
              <a:rPr lang="en-US" sz="4000" b="0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000" b="0" i="0" u="none" dirty="0" err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ispiti</a:t>
            </a:r>
            <a:r>
              <a:rPr lang="en-US" sz="4000" b="0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DM-e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523" name="Google Shape;523;p59"/>
          <p:cNvSpPr txBox="1"/>
          <p:nvPr/>
        </p:nvSpPr>
        <p:spPr>
          <a:xfrm>
            <a:off x="838200" y="2057400"/>
            <a:ext cx="7693025" cy="274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26987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 u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jednom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roku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učenici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mogu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najviše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odabrati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6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ispita</a:t>
            </a:r>
            <a:endParaRPr dirty="0"/>
          </a:p>
          <a:p>
            <a:pPr marL="341312" marR="0" lvl="0" indent="-26987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Century Gothic"/>
              <a:buChar char="-"/>
            </a:pP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izborni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se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odabiru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ovisno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željenom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studijskom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programu</a:t>
            </a:r>
            <a:endParaRPr dirty="0"/>
          </a:p>
          <a:p>
            <a:pPr marL="341312" marR="0" lvl="0" indent="-269873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dirty="0"/>
          </a:p>
        </p:txBody>
      </p:sp>
      <p:sp>
        <p:nvSpPr>
          <p:cNvPr id="524" name="Google Shape;524;p59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11</a:t>
            </a:fld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0" name="Google Shape;530;p60"/>
          <p:cNvSpPr txBox="1"/>
          <p:nvPr/>
        </p:nvSpPr>
        <p:spPr>
          <a:xfrm>
            <a:off x="410000" y="406399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Izborni</a:t>
            </a:r>
            <a:r>
              <a:rPr lang="en-US" sz="40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0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dio</a:t>
            </a:r>
            <a:r>
              <a:rPr lang="en-US" sz="40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0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državne</a:t>
            </a:r>
            <a:r>
              <a:rPr lang="en-US" sz="40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mature:</a:t>
            </a:r>
            <a:endParaRPr dirty="0"/>
          </a:p>
        </p:txBody>
      </p:sp>
      <p:sp>
        <p:nvSpPr>
          <p:cNvPr id="531" name="Google Shape;531;p60"/>
          <p:cNvSpPr txBox="1"/>
          <p:nvPr/>
        </p:nvSpPr>
        <p:spPr>
          <a:xfrm>
            <a:off x="1060450" y="2046287"/>
            <a:ext cx="3419475" cy="349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Engleski jezik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Francuski jezik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Njemački jezik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Španjolski jezik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Talijanski jezik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Klasični jezici (Grčki i Latinski)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Biologija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Etika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Filozofije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Fizike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32" name="Google Shape;532;p60"/>
          <p:cNvSpPr txBox="1"/>
          <p:nvPr/>
        </p:nvSpPr>
        <p:spPr>
          <a:xfrm>
            <a:off x="4573587" y="2046287"/>
            <a:ext cx="3419475" cy="349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Geografije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Glazbene umjetnosti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Informatike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Kemije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Likovne umjetnosti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Logike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Politike i gospodarstva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Povijest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Psihologija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Sociologija</a:t>
            </a:r>
            <a:endParaRPr/>
          </a:p>
          <a:p>
            <a:pPr marL="339725" marR="0" lvl="0" indent="-269875" algn="l" rtl="0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Vjeronauk</a:t>
            </a:r>
            <a:endParaRPr/>
          </a:p>
        </p:txBody>
      </p:sp>
      <p:sp>
        <p:nvSpPr>
          <p:cNvPr id="533" name="Google Shape;533;p60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12</a:t>
            </a:fld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9" name="Google Shape;539;p61"/>
          <p:cNvSpPr txBox="1"/>
          <p:nvPr/>
        </p:nvSpPr>
        <p:spPr>
          <a:xfrm>
            <a:off x="1066800" y="18288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Izborni ispiti iz </a:t>
            </a: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stranih jezika </a:t>
            </a: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polažu se na višoj </a:t>
            </a: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razini (A)</a:t>
            </a:r>
            <a:endParaRPr/>
          </a:p>
          <a:p>
            <a:pPr marL="339725" marR="0" lvl="0" indent="-2698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Svi ostali izborni predmeti polažu se na jedinstvenoj razini</a:t>
            </a:r>
            <a:endParaRPr/>
          </a:p>
          <a:p>
            <a:pPr marL="339725" marR="0" lvl="0" indent="-269875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Za upis na studijske programe svi izborni ispiti se jednako vrednuju</a:t>
            </a:r>
            <a:endParaRPr/>
          </a:p>
        </p:txBody>
      </p:sp>
      <p:sp>
        <p:nvSpPr>
          <p:cNvPr id="540" name="Google Shape;540;p61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13</a:t>
            </a:fld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6" name="Google Shape;546;p62"/>
          <p:cNvSpPr txBox="1"/>
          <p:nvPr/>
        </p:nvSpPr>
        <p:spPr>
          <a:xfrm>
            <a:off x="552793" y="1520825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Sadržaj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prema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razinama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propisuje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se </a:t>
            </a:r>
            <a:r>
              <a:rPr lang="en-US" sz="24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ispitnim</a:t>
            </a:r>
            <a:r>
              <a:rPr lang="en-US" sz="24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katalozima</a:t>
            </a:r>
            <a:endParaRPr dirty="0"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sng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www.ncvvo.hr</a:t>
            </a:r>
            <a:endParaRPr dirty="0">
              <a:solidFill>
                <a:srgbClr val="00B0F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sng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4"/>
            </a:endParaRPr>
          </a:p>
        </p:txBody>
      </p:sp>
      <p:sp>
        <p:nvSpPr>
          <p:cNvPr id="547" name="Google Shape;547;p62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14</a:t>
            </a:fld>
            <a:endParaRPr/>
          </a:p>
        </p:txBody>
      </p:sp>
      <p:sp>
        <p:nvSpPr>
          <p:cNvPr id="548" name="Google Shape;548;p62"/>
          <p:cNvSpPr txBox="1"/>
          <p:nvPr/>
        </p:nvSpPr>
        <p:spPr>
          <a:xfrm>
            <a:off x="663018" y="3657600"/>
            <a:ext cx="71628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Doći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vrijeme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ispit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potrebnim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dozvoljenim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priborom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!!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4" name="Google Shape;554;p63"/>
          <p:cNvSpPr txBox="1"/>
          <p:nvPr/>
        </p:nvSpPr>
        <p:spPr>
          <a:xfrm>
            <a:off x="581074" y="1909321"/>
            <a:ext cx="6777037" cy="3508375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Polaganje</a:t>
            </a:r>
            <a:r>
              <a:rPr lang="en-US" sz="24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državne</a:t>
            </a:r>
            <a:r>
              <a:rPr lang="en-US" sz="24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mature </a:t>
            </a:r>
            <a:r>
              <a:rPr lang="en-US" sz="24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utvrđuje</a:t>
            </a:r>
            <a:r>
              <a:rPr lang="en-US" sz="24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se </a:t>
            </a:r>
            <a:r>
              <a:rPr lang="en-US" sz="2400" b="1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Pravilnikom</a:t>
            </a:r>
            <a:r>
              <a:rPr lang="en-US" sz="2400" b="1" i="0" u="none" dirty="0">
                <a:latin typeface="Century Gothic"/>
                <a:ea typeface="Century Gothic"/>
                <a:cs typeface="Century Gothic"/>
                <a:sym typeface="Century Gothic"/>
              </a:rPr>
              <a:t> o </a:t>
            </a:r>
            <a:r>
              <a:rPr lang="en-US" sz="2400" b="1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polaganju</a:t>
            </a:r>
            <a:r>
              <a:rPr lang="en-US" sz="2400" b="1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državne</a:t>
            </a:r>
            <a:r>
              <a:rPr lang="en-US" sz="2400" b="1" i="0" u="none" dirty="0">
                <a:latin typeface="Century Gothic"/>
                <a:ea typeface="Century Gothic"/>
                <a:cs typeface="Century Gothic"/>
                <a:sym typeface="Century Gothic"/>
              </a:rPr>
              <a:t> mature</a:t>
            </a:r>
            <a:endParaRPr dirty="0"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sng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www.ncvvo.hr</a:t>
            </a:r>
            <a:endParaRPr dirty="0">
              <a:solidFill>
                <a:srgbClr val="00B0F0"/>
              </a:solidFill>
            </a:endParaRPr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sng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www.mzos.hr</a:t>
            </a:r>
            <a:endParaRPr dirty="0">
              <a:solidFill>
                <a:srgbClr val="00B0F0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sng" dirty="0">
              <a:solidFill>
                <a:schemeClr val="hlink"/>
              </a:solidFill>
              <a:latin typeface="Arial"/>
              <a:ea typeface="Arial"/>
              <a:cs typeface="Arial"/>
              <a:sym typeface="Arial"/>
              <a:hlinkClick r:id="rId5"/>
            </a:endParaRPr>
          </a:p>
        </p:txBody>
      </p:sp>
      <p:sp>
        <p:nvSpPr>
          <p:cNvPr id="555" name="Google Shape;555;p63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15</a:t>
            </a:fld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1" name="Google Shape;561;p64"/>
          <p:cNvSpPr txBox="1"/>
          <p:nvPr/>
        </p:nvSpPr>
        <p:spPr>
          <a:xfrm>
            <a:off x="2516187" y="2286000"/>
            <a:ext cx="4267200" cy="236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www.ncvvo.hr</a:t>
            </a:r>
            <a:endParaRPr dirty="0"/>
          </a:p>
          <a:p>
            <a:pPr marL="342900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www.postani-student.hr</a:t>
            </a:r>
            <a:endParaRPr dirty="0"/>
          </a:p>
          <a:p>
            <a:pPr marL="342900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www.studij.hr</a:t>
            </a:r>
            <a:endParaRPr dirty="0"/>
          </a:p>
          <a:p>
            <a:pPr marL="342900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www.ispiti.hr</a:t>
            </a:r>
            <a:endParaRPr dirty="0"/>
          </a:p>
          <a:p>
            <a:pPr marL="342900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www.mzo.hr</a:t>
            </a:r>
            <a:endParaRPr dirty="0"/>
          </a:p>
        </p:txBody>
      </p:sp>
      <p:sp>
        <p:nvSpPr>
          <p:cNvPr id="562" name="Google Shape;562;p64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16</a:t>
            </a:fld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Google Shape;568;p65"/>
          <p:cNvSpPr txBox="1"/>
          <p:nvPr/>
        </p:nvSpPr>
        <p:spPr>
          <a:xfrm>
            <a:off x="685800" y="222250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Uvjet</a:t>
            </a:r>
            <a:r>
              <a:rPr lang="en-US" sz="40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0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pristupanja</a:t>
            </a:r>
            <a:r>
              <a:rPr lang="en-US" sz="40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DM-</a:t>
            </a:r>
            <a:r>
              <a:rPr lang="en-US" sz="40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endParaRPr dirty="0"/>
          </a:p>
        </p:txBody>
      </p:sp>
      <p:sp>
        <p:nvSpPr>
          <p:cNvPr id="569" name="Google Shape;569;p65"/>
          <p:cNvSpPr txBox="1"/>
          <p:nvPr/>
        </p:nvSpPr>
        <p:spPr>
          <a:xfrm>
            <a:off x="685800" y="1752600"/>
            <a:ext cx="6781800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8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uspješno</a:t>
            </a:r>
            <a:r>
              <a:rPr lang="en-US" sz="48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8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završen</a:t>
            </a:r>
            <a:r>
              <a:rPr lang="en-US" sz="48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8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razred</a:t>
            </a:r>
            <a:r>
              <a:rPr lang="en-US" sz="48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8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</a:t>
            </a:r>
            <a:r>
              <a:rPr lang="en-US" sz="48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r>
              <a:rPr lang="en-US" sz="48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kraju</a:t>
            </a:r>
            <a:r>
              <a:rPr lang="en-US" sz="48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8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nastavne</a:t>
            </a:r>
            <a:r>
              <a:rPr lang="en-US" sz="48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8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godine</a:t>
            </a:r>
            <a:endParaRPr sz="48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570" name="Google Shape;570;p65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17</a:t>
            </a:fld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Google Shape;586;p67"/>
          <p:cNvSpPr txBox="1"/>
          <p:nvPr/>
        </p:nvSpPr>
        <p:spPr>
          <a:xfrm>
            <a:off x="914400" y="2057400"/>
            <a:ext cx="6810374" cy="17954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2698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1439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</a:pPr>
            <a:r>
              <a:rPr lang="en-US" sz="3600" b="1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1.12.</a:t>
            </a:r>
            <a:r>
              <a:rPr lang="hr-HR" sz="3600" b="1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2021.</a:t>
            </a:r>
            <a:r>
              <a:rPr lang="en-US" sz="3600" b="1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do 15.2.</a:t>
            </a:r>
            <a:r>
              <a:rPr lang="hr-HR" sz="3600" b="1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2022.</a:t>
            </a:r>
            <a:r>
              <a:rPr lang="en-US" sz="3600" b="1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lang="hr-HR" sz="3600" b="1" i="0" u="none" dirty="0">
              <a:solidFill>
                <a:srgbClr val="FF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71439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</a:pPr>
            <a:r>
              <a:rPr lang="hr-HR" sz="3600" b="1" i="0" u="none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      </a:t>
            </a:r>
            <a:r>
              <a:rPr lang="en-US" sz="3600" b="1" i="0" u="none" dirty="0">
                <a:solidFill>
                  <a:srgbClr val="0070C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 12:00 sati</a:t>
            </a:r>
            <a:endParaRPr sz="3600" b="1" dirty="0">
              <a:solidFill>
                <a:srgbClr val="0070C0"/>
              </a:solidFill>
            </a:endParaRPr>
          </a:p>
        </p:txBody>
      </p:sp>
      <p:sp>
        <p:nvSpPr>
          <p:cNvPr id="587" name="Google Shape;587;p67"/>
          <p:cNvSpPr txBox="1"/>
          <p:nvPr/>
        </p:nvSpPr>
        <p:spPr>
          <a:xfrm>
            <a:off x="700087" y="609600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1" i="0" u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VAŽNO!! </a:t>
            </a:r>
            <a:endParaRPr b="1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1" i="0" u="none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Prijave</a:t>
            </a:r>
            <a:r>
              <a:rPr lang="en-US" sz="4000" b="1" i="0" u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000" b="1" i="0" u="none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ispita</a:t>
            </a:r>
            <a:endParaRPr b="1" dirty="0">
              <a:solidFill>
                <a:schemeClr val="tx1"/>
              </a:solidFill>
            </a:endParaRPr>
          </a:p>
        </p:txBody>
      </p:sp>
      <p:sp>
        <p:nvSpPr>
          <p:cNvPr id="588" name="Google Shape;588;p67"/>
          <p:cNvSpPr txBox="1"/>
          <p:nvPr/>
        </p:nvSpPr>
        <p:spPr>
          <a:xfrm>
            <a:off x="1219200" y="4157662"/>
            <a:ext cx="7391400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Nakon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navedenih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datuma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prijava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ispita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državne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mature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smatra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konačnom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više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1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 </a:t>
            </a:r>
            <a:r>
              <a:rPr lang="en-US" sz="2400" b="1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može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mijenjati</a:t>
            </a:r>
            <a:endParaRPr dirty="0"/>
          </a:p>
        </p:txBody>
      </p:sp>
      <p:sp>
        <p:nvSpPr>
          <p:cNvPr id="589" name="Google Shape;589;p67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18</a:t>
            </a:fld>
            <a:endParaRPr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Google Shape;595;p68"/>
          <p:cNvSpPr txBox="1"/>
          <p:nvPr/>
        </p:nvSpPr>
        <p:spPr>
          <a:xfrm>
            <a:off x="0" y="820598"/>
            <a:ext cx="7324627" cy="1924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Century Gothic"/>
              <a:buNone/>
            </a:pPr>
            <a:r>
              <a:rPr lang="en-US" sz="3200" b="1" i="0" u="none" dirty="0" err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Odjava</a:t>
            </a:r>
            <a:r>
              <a:rPr lang="hr-HR" sz="3200" b="1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/</a:t>
            </a:r>
            <a:r>
              <a:rPr lang="hr-HR" sz="3200" b="1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naknadna prijava/ promjena </a:t>
            </a:r>
            <a:r>
              <a:rPr lang="en-US" sz="3200" b="1" i="0" u="none" dirty="0" err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prijavljenih</a:t>
            </a:r>
            <a:r>
              <a:rPr lang="en-US" sz="3200" b="1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200" b="1" i="0" u="none" dirty="0" err="1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ispita</a:t>
            </a:r>
            <a:r>
              <a:rPr lang="en-US" sz="3200" b="1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br>
              <a:rPr lang="en-US" sz="3200" b="1" i="0" u="none" dirty="0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dirty="0"/>
          </a:p>
        </p:txBody>
      </p:sp>
      <p:sp>
        <p:nvSpPr>
          <p:cNvPr id="596" name="Google Shape;596;p68"/>
          <p:cNvSpPr txBox="1"/>
          <p:nvPr/>
        </p:nvSpPr>
        <p:spPr>
          <a:xfrm>
            <a:off x="914400" y="2743200"/>
            <a:ext cx="6777037" cy="842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985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2432"/>
            </a:pPr>
            <a:r>
              <a:rPr lang="hr-HR" sz="3200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</a:t>
            </a:r>
            <a:r>
              <a:rPr lang="en-US" sz="3200" b="0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 </a:t>
            </a:r>
            <a:r>
              <a:rPr lang="en-US" sz="3200" b="1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2.5.202</a:t>
            </a:r>
            <a:r>
              <a:rPr lang="hr-HR" sz="3200" b="1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</a:t>
            </a:r>
            <a:r>
              <a:rPr lang="en-US" sz="3200" b="1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r>
              <a:rPr lang="en-US" sz="3200" b="0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597" name="Google Shape;597;p68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19</a:t>
            </a:fld>
            <a:endParaRPr/>
          </a:p>
        </p:txBody>
      </p:sp>
      <p:sp>
        <p:nvSpPr>
          <p:cNvPr id="598" name="Google Shape;598;p68"/>
          <p:cNvSpPr txBox="1"/>
          <p:nvPr/>
        </p:nvSpPr>
        <p:spPr>
          <a:xfrm>
            <a:off x="155575" y="-144462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99" name="Google Shape;599;p68"/>
          <p:cNvSpPr txBox="1"/>
          <p:nvPr/>
        </p:nvSpPr>
        <p:spPr>
          <a:xfrm>
            <a:off x="307975" y="7937"/>
            <a:ext cx="3048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00" name="Google Shape;600;p68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257800" y="3733800"/>
            <a:ext cx="3087687" cy="2160587"/>
          </a:xfrm>
          <a:prstGeom prst="rect">
            <a:avLst/>
          </a:prstGeom>
          <a:noFill/>
          <a:ln>
            <a:noFill/>
          </a:ln>
        </p:spPr>
      </p:pic>
      <p:sp>
        <p:nvSpPr>
          <p:cNvPr id="601" name="Google Shape;601;p68"/>
          <p:cNvSpPr txBox="1"/>
          <p:nvPr/>
        </p:nvSpPr>
        <p:spPr>
          <a:xfrm>
            <a:off x="976312" y="4281487"/>
            <a:ext cx="4343400" cy="91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Učenici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koji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će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kraju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nastavne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godine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imati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zaključenu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negativnu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ocjenu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ne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trebaju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odjavljivati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ispite</a:t>
            </a:r>
            <a:r>
              <a:rPr lang="en-US" sz="18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dirty="0"/>
          </a:p>
        </p:txBody>
      </p:sp>
      <p:sp>
        <p:nvSpPr>
          <p:cNvPr id="602" name="Google Shape;602;p68"/>
          <p:cNvSpPr txBox="1"/>
          <p:nvPr/>
        </p:nvSpPr>
        <p:spPr>
          <a:xfrm>
            <a:off x="914400" y="5549900"/>
            <a:ext cx="3962400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(Odjava ili plaćanje; 24h, 3 dana)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4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4" name="Google Shape;444;p50"/>
          <p:cNvSpPr txBox="1"/>
          <p:nvPr/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Što je državna matura?</a:t>
            </a:r>
            <a:endParaRPr/>
          </a:p>
        </p:txBody>
      </p:sp>
      <p:sp>
        <p:nvSpPr>
          <p:cNvPr id="445" name="Google Shape;445;p50"/>
          <p:cNvSpPr txBox="1"/>
          <p:nvPr/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Skup ispita</a:t>
            </a: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kojima se provjeravaju i vrjednuju </a:t>
            </a: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znanja, vještine i sposobnosti učenika</a:t>
            </a: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koje su stekli tijekom obrazovanja u osnovnoj i srednjoj školi prema propisanim nastavnim planovima i programima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46" name="Google Shape;446;p50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mtClean="0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</a:t>
            </a:fld>
            <a:endParaRPr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8" name="Google Shape;608;p69"/>
          <p:cNvSpPr txBox="1"/>
          <p:nvPr/>
        </p:nvSpPr>
        <p:spPr>
          <a:xfrm>
            <a:off x="304800" y="1828800"/>
            <a:ext cx="8229600" cy="449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61950" marR="0" lvl="0" indent="-25558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🞂"/>
            </a:pP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polaganje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učenik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prijavljuje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stranicama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www.postani student</a:t>
            </a:r>
            <a:endParaRPr dirty="0"/>
          </a:p>
          <a:p>
            <a:pPr marL="361950" marR="0" lvl="0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🞂"/>
            </a:pPr>
            <a:r>
              <a:rPr lang="en-US" sz="2400" b="0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Carnet-</a:t>
            </a:r>
            <a:r>
              <a:rPr lang="en-US" sz="2400" b="0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ovi</a:t>
            </a:r>
            <a:r>
              <a:rPr lang="en-US" sz="2400" b="1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korisnički</a:t>
            </a:r>
            <a:r>
              <a:rPr lang="en-US" sz="2400" b="1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podaci</a:t>
            </a:r>
            <a:r>
              <a:rPr lang="en-US" sz="2400" b="1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(pin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tan)</a:t>
            </a:r>
            <a:endParaRPr dirty="0"/>
          </a:p>
          <a:p>
            <a:pPr marL="361950" marR="0" lvl="0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🞂"/>
            </a:pPr>
            <a:r>
              <a:rPr lang="en-US" sz="2400" b="1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Opći</a:t>
            </a:r>
            <a:r>
              <a:rPr lang="en-US" sz="2400" b="1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uvjeti</a:t>
            </a:r>
            <a:r>
              <a:rPr lang="en-US" sz="2400" b="1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korištenja</a:t>
            </a:r>
            <a:r>
              <a:rPr lang="en-US" sz="2400" b="1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sustava</a:t>
            </a:r>
            <a:r>
              <a:rPr lang="en-US" sz="2400" b="1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1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lang="en-US" sz="2400" b="0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potvrditi</a:t>
            </a:r>
            <a:endParaRPr dirty="0"/>
          </a:p>
          <a:p>
            <a:pPr marL="361950" marR="0" lvl="0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1" i="1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61950" marR="0" lvl="0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🞂"/>
            </a:pP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nakon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isteka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roka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za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ljetni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rok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0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en-US" sz="2000" b="0" i="0" u="none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15.veljače</a:t>
            </a:r>
            <a:r>
              <a:rPr lang="en-US" sz="20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)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učenik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potpisuje</a:t>
            </a:r>
            <a:r>
              <a:rPr lang="en-US" sz="24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prijavnicu</a:t>
            </a:r>
            <a:r>
              <a:rPr lang="en-US" sz="24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koju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IK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ispisuje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iz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sustava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taj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način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dodatno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provjerava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jesu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li to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koje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je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odabrao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za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polaganje</a:t>
            </a:r>
            <a:endParaRPr dirty="0"/>
          </a:p>
          <a:p>
            <a:pPr marL="361950" marR="0" lvl="0" indent="-25558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🞂"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za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jesenski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rok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učenici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1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sami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prijavljuju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nema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potpisivanja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prijavnice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09" name="Google Shape;609;p69"/>
          <p:cNvSpPr txBox="1"/>
          <p:nvPr/>
        </p:nvSpPr>
        <p:spPr>
          <a:xfrm>
            <a:off x="609600" y="228600"/>
            <a:ext cx="8077200" cy="121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1" i="0" u="none" dirty="0" err="1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Prijava</a:t>
            </a:r>
            <a:r>
              <a:rPr lang="en-US" sz="4000" b="1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u </a:t>
            </a:r>
            <a:r>
              <a:rPr lang="en-US" sz="4000" b="1" i="0" u="none" dirty="0" err="1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sustav</a:t>
            </a:r>
            <a:r>
              <a:rPr lang="en-US" sz="4000" b="1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 </a:t>
            </a:r>
            <a:r>
              <a:rPr lang="en-US" sz="4000" b="1" i="0" u="none" dirty="0" err="1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prijava</a:t>
            </a:r>
            <a:r>
              <a:rPr lang="en-US" sz="4000" b="1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4000" b="1" i="0" u="none" dirty="0" err="1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ispita</a:t>
            </a:r>
            <a:endParaRPr dirty="0">
              <a:solidFill>
                <a:srgbClr val="00B0F0"/>
              </a:solidFill>
            </a:endParaRPr>
          </a:p>
        </p:txBody>
      </p:sp>
      <p:sp>
        <p:nvSpPr>
          <p:cNvPr id="610" name="Google Shape;610;p69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20</a:t>
            </a:fld>
            <a:endParaRPr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" name="Google Shape;616;p70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21</a:t>
            </a:fld>
            <a:endParaRPr/>
          </a:p>
        </p:txBody>
      </p:sp>
      <p:sp>
        <p:nvSpPr>
          <p:cNvPr id="617" name="Google Shape;617;p70"/>
          <p:cNvSpPr txBox="1"/>
          <p:nvPr/>
        </p:nvSpPr>
        <p:spPr>
          <a:xfrm>
            <a:off x="521617" y="1524000"/>
            <a:ext cx="65532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Do 15.2. </a:t>
            </a:r>
            <a:r>
              <a:rPr lang="en-US" sz="2400" b="0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potvrditi</a:t>
            </a:r>
            <a:r>
              <a:rPr lang="en-US" sz="24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ispravnost</a:t>
            </a:r>
            <a:r>
              <a:rPr lang="en-US" sz="24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osobnih</a:t>
            </a:r>
            <a:r>
              <a:rPr lang="en-US" sz="24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podataka</a:t>
            </a:r>
            <a:r>
              <a:rPr lang="en-US" sz="24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ocjena</a:t>
            </a:r>
            <a:r>
              <a:rPr lang="en-US" sz="24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od 1. do 3. </a:t>
            </a:r>
            <a:r>
              <a:rPr lang="en-US" sz="2400" b="0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razreda</a:t>
            </a:r>
            <a:r>
              <a:rPr lang="en-US" sz="24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>
              <a:solidFill>
                <a:srgbClr val="FF0000"/>
              </a:solidFill>
            </a:endParaRPr>
          </a:p>
        </p:txBody>
      </p:sp>
      <p:sp>
        <p:nvSpPr>
          <p:cNvPr id="618" name="Google Shape;618;p70"/>
          <p:cNvSpPr txBox="1"/>
          <p:nvPr/>
        </p:nvSpPr>
        <p:spPr>
          <a:xfrm>
            <a:off x="1219200" y="2874962"/>
            <a:ext cx="6324600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Učenik ne smije potvrditi neispravne ili nepotpune osobne podatke/ocjene!</a:t>
            </a:r>
            <a:endParaRPr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" name="Google Shape;624;p71"/>
          <p:cNvSpPr txBox="1"/>
          <p:nvPr/>
        </p:nvSpPr>
        <p:spPr>
          <a:xfrm>
            <a:off x="685800" y="1828800"/>
            <a:ext cx="8153400" cy="350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2736"/>
              <a:buFont typeface="Noto Sans Symbols"/>
              <a:buChar char="🞇"/>
            </a:pPr>
            <a:r>
              <a:rPr lang="en-US" sz="36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Učenik ima pravo na polaganje prijavljenih ispita bez obveza plaćanja troškova, u </a:t>
            </a:r>
            <a:r>
              <a:rPr lang="en-US" sz="36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dva ispitna roka</a:t>
            </a:r>
            <a:r>
              <a:rPr lang="en-US" sz="36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(ljetni i jesenski rok), bez obveze plaćanja troškova 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E3D2D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(u kalendarskoj godini u kojoj završava 4. razred)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</a:pPr>
            <a:endParaRPr sz="36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625" name="Google Shape;625;p71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22</a:t>
            </a:fld>
            <a:endParaRPr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Google Shape;631;p72"/>
          <p:cNvSpPr txBox="1"/>
          <p:nvPr/>
        </p:nvSpPr>
        <p:spPr>
          <a:xfrm>
            <a:off x="457200" y="1828800"/>
            <a:ext cx="8229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Ako u jesenskom roku polaže ispite koje  nije polagao u ljetnome – besplatno polaže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Ako ponovno polaže ispit koji je položio u ljetnome roku (popravlja ocjenu) – plaća troškove polaganja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Ako se ispit prijavi u sljedećem roku na drugoj razini, smatra se da se ispit polaže po drugi puta (plaća)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se ne odnosi na ispit iz kojega je učenik negativno ocijenjen, jer to nije položeni ispit</a:t>
            </a:r>
            <a:endParaRPr/>
          </a:p>
        </p:txBody>
      </p:sp>
      <p:sp>
        <p:nvSpPr>
          <p:cNvPr id="632" name="Google Shape;632;p72"/>
          <p:cNvSpPr txBox="1"/>
          <p:nvPr/>
        </p:nvSpPr>
        <p:spPr>
          <a:xfrm>
            <a:off x="685800" y="304800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Čl.20 i čl.42</a:t>
            </a:r>
            <a:endParaRPr/>
          </a:p>
        </p:txBody>
      </p:sp>
      <p:sp>
        <p:nvSpPr>
          <p:cNvPr id="633" name="Google Shape;633;p72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23</a:t>
            </a:fld>
            <a:endParaRPr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9" name="Google Shape;639;p73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24</a:t>
            </a:fld>
            <a:endParaRPr/>
          </a:p>
        </p:txBody>
      </p:sp>
      <p:sp>
        <p:nvSpPr>
          <p:cNvPr id="640" name="Google Shape;640;p73"/>
          <p:cNvSpPr txBox="1"/>
          <p:nvPr/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Prilagodba ispitne tehnologije</a:t>
            </a:r>
            <a:endParaRPr/>
          </a:p>
        </p:txBody>
      </p:sp>
      <p:sp>
        <p:nvSpPr>
          <p:cNvPr id="641" name="Google Shape;641;p73"/>
          <p:cNvSpPr txBox="1"/>
          <p:nvPr/>
        </p:nvSpPr>
        <p:spPr>
          <a:xfrm>
            <a:off x="1106487" y="1752600"/>
            <a:ext cx="7086600" cy="373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 radi za učenike koji imaju određenih poteškoća</a:t>
            </a:r>
            <a:endParaRPr/>
          </a:p>
          <a:p>
            <a:pPr marL="339725" marR="0" lvl="0" indent="-2698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39725" marR="0" lvl="0" indent="-26987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uključuje:</a:t>
            </a:r>
            <a:endParaRPr/>
          </a:p>
          <a:p>
            <a:pPr marL="1322387" marR="0" lvl="4" indent="-2254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Pristupačnost prostora</a:t>
            </a:r>
            <a:endParaRPr/>
          </a:p>
          <a:p>
            <a:pPr marL="1322387" marR="0" lvl="4" indent="-2254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Posebna pomagala</a:t>
            </a:r>
            <a:endParaRPr/>
          </a:p>
          <a:p>
            <a:pPr marL="1322387" marR="0" lvl="4" indent="-2254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Posebnu/prilagođenu opremu</a:t>
            </a:r>
            <a:endParaRPr/>
          </a:p>
          <a:p>
            <a:pPr marL="1322387" marR="0" lvl="4" indent="-2254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Prilagođeni ispitni materijal</a:t>
            </a:r>
            <a:endParaRPr/>
          </a:p>
          <a:p>
            <a:pPr marL="1322387" marR="0" lvl="4" indent="-2254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Pomoć osobnog pomagača</a:t>
            </a:r>
            <a:endParaRPr/>
          </a:p>
          <a:p>
            <a:pPr marL="1322387" marR="0" lvl="4" indent="-2254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Pomoć njegovatelja</a:t>
            </a:r>
            <a:endParaRPr/>
          </a:p>
          <a:p>
            <a:pPr marL="1322387" marR="0" lvl="4" indent="-2254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Produljeno vrijeme za polaganje ispita</a:t>
            </a:r>
            <a:endParaRPr/>
          </a:p>
          <a:p>
            <a:pPr marL="1322387" marR="0" lvl="4" indent="-22542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Provođenje ispita izvan škole</a:t>
            </a:r>
            <a:endParaRPr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7" name="Google Shape;647;p74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25</a:t>
            </a:fld>
            <a:endParaRPr/>
          </a:p>
        </p:txBody>
      </p:sp>
      <p:sp>
        <p:nvSpPr>
          <p:cNvPr id="648" name="Google Shape;648;p74"/>
          <p:cNvSpPr txBox="1"/>
          <p:nvPr/>
        </p:nvSpPr>
        <p:spPr>
          <a:xfrm>
            <a:off x="860425" y="588962"/>
            <a:ext cx="8910637" cy="128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Pravo na prilagodbu ispitne tehnologije imaju:</a:t>
            </a:r>
            <a:endParaRPr/>
          </a:p>
        </p:txBody>
      </p:sp>
      <p:sp>
        <p:nvSpPr>
          <p:cNvPr id="649" name="Google Shape;649;p74"/>
          <p:cNvSpPr txBox="1"/>
          <p:nvPr/>
        </p:nvSpPr>
        <p:spPr>
          <a:xfrm>
            <a:off x="381000" y="1971675"/>
            <a:ext cx="8915400" cy="427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52425" marR="0" lvl="0" indent="-35242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Times New Roman"/>
              <a:buAutoNum type="arabicPeriod"/>
            </a:pPr>
            <a:r>
              <a:rPr lang="en-US" sz="20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Učenici s teškoćama </a:t>
            </a: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(već imaju prilagodbu tijekom školovanja)</a:t>
            </a:r>
            <a:endParaRPr/>
          </a:p>
          <a:p>
            <a:pPr marL="2206625" marR="0" lvl="4" indent="-3778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 razvoju</a:t>
            </a:r>
            <a:endParaRPr/>
          </a:p>
          <a:p>
            <a:pPr marL="2206625" marR="0" lvl="4" indent="-3778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 učenju, problemima u ponašanju i emocionalnim problemima</a:t>
            </a:r>
            <a:endParaRPr/>
          </a:p>
          <a:p>
            <a:pPr marL="2206625" marR="0" lvl="4" indent="-37782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uvjetovanim odgojnim, socijalni, ekonomskim, kulturalnim i jezičnim čimbenicima		</a:t>
            </a:r>
            <a:endParaRPr/>
          </a:p>
          <a:p>
            <a:pPr marL="352425" marR="0" lvl="0" indent="-3524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Century Gothic"/>
              <a:buAutoNum type="arabicPeriod"/>
            </a:pPr>
            <a:r>
              <a:rPr lang="en-US" sz="20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Učenici sa zdravstvenim problemima </a:t>
            </a: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(akutnim i kroničnim)</a:t>
            </a:r>
            <a:endParaRPr/>
          </a:p>
          <a:p>
            <a:pPr marL="352425" marR="0" lvl="0" indent="-3524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E3D2D"/>
              </a:buClr>
              <a:buSzPts val="2000"/>
              <a:buFont typeface="Century Gothic"/>
              <a:buNone/>
            </a:pPr>
            <a:r>
              <a:rPr lang="en-US" sz="20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</a:t>
            </a: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Bolesti srca i krvožilnoga sustava, živčanog sustava, probavnog sustava, mokraćnog sustava, dišnog sustava i bolesti žlijezda s unutrašnjim lučenjem (npr. Srčane bolesti, leukemija, tumori, hepatitis, tuberkuloza, astma, alergije, dijabetes, epilepsija, AIDS i dr.)					</a:t>
            </a:r>
            <a:endParaRPr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" name="Google Shape;655;p75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26</a:t>
            </a:fld>
            <a:endParaRPr/>
          </a:p>
        </p:txBody>
      </p:sp>
      <p:sp>
        <p:nvSpPr>
          <p:cNvPr id="656" name="Google Shape;656;p75"/>
          <p:cNvSpPr txBox="1"/>
          <p:nvPr/>
        </p:nvSpPr>
        <p:spPr>
          <a:xfrm>
            <a:off x="609600" y="588962"/>
            <a:ext cx="8912225" cy="12811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Način pristupanja ispitima kod prilagodbe ispitne tehnologije</a:t>
            </a:r>
            <a:endParaRPr/>
          </a:p>
        </p:txBody>
      </p:sp>
      <p:sp>
        <p:nvSpPr>
          <p:cNvPr id="657" name="Google Shape;657;p75"/>
          <p:cNvSpPr txBox="1"/>
          <p:nvPr/>
        </p:nvSpPr>
        <p:spPr>
          <a:xfrm>
            <a:off x="531812" y="2235200"/>
            <a:ext cx="8764587" cy="447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Times New Roman"/>
              <a:buAutoNum type="arabicPeriod"/>
            </a:pPr>
            <a:r>
              <a:rPr lang="en-US" sz="20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 posebnoj ispitnoj prostoriji i odvojeno od ostalih učenika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E3D2D"/>
              </a:buClr>
              <a:buSzPts val="2000"/>
              <a:buFont typeface="Century Gothic"/>
              <a:buNone/>
            </a:pPr>
            <a:r>
              <a:rPr lang="en-US" sz="20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</a:t>
            </a: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traženo u zahtjevu te odobreno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E3D2D"/>
              </a:buClr>
              <a:buSzPts val="2000"/>
              <a:buFont typeface="Century Gothic"/>
              <a:buNone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- osobni pomagač (svi ispiti)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E3D2D"/>
              </a:buClr>
              <a:buSzPts val="2000"/>
              <a:buFont typeface="Century Gothic"/>
              <a:buNone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- upotreba računala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3E3D2D"/>
              </a:buClr>
              <a:buSzPts val="2000"/>
              <a:buFont typeface="Century Gothic"/>
              <a:buNone/>
            </a:pP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- produljeno vrijeme pisanja (strani jezik)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1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39725" marR="0" lvl="0" indent="-26987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Times New Roman"/>
              <a:buAutoNum type="arabicPeriod" startAt="2"/>
            </a:pPr>
            <a:r>
              <a:rPr lang="en-US" sz="20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Zajedno s ostalim učenicima u ispitnoj prostoriji</a:t>
            </a:r>
            <a:endParaRPr/>
          </a:p>
          <a:p>
            <a:pPr marL="40005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E3D2D"/>
              </a:buClr>
              <a:buSzPts val="1800"/>
              <a:buFont typeface="Century Gothic"/>
              <a:buNone/>
            </a:pPr>
            <a:r>
              <a:rPr lang="en-US" sz="18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- produljeno vrijeme trajanja ispita (izuzev stranog jezika)</a:t>
            </a:r>
            <a:endParaRPr/>
          </a:p>
          <a:p>
            <a:pPr marL="40005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E3D2D"/>
              </a:buClr>
              <a:buSzPts val="1800"/>
              <a:buFont typeface="Century Gothic"/>
              <a:buNone/>
            </a:pPr>
            <a:r>
              <a:rPr lang="en-US" sz="18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- upute na crnom tisku bez gore navedenih prilagodbi       		- prilagodba ispitnog materijala bez gore navedenih </a:t>
            </a:r>
            <a:endParaRPr/>
          </a:p>
          <a:p>
            <a:pPr marL="400050" marR="0" lvl="1" indent="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E3D2D"/>
              </a:buClr>
              <a:buSzPts val="1800"/>
              <a:buFont typeface="Century Gothic"/>
              <a:buNone/>
            </a:pPr>
            <a:r>
              <a:rPr lang="en-US" sz="18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	  prilagodbi postupka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3" name="Google Shape;663;p76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27</a:t>
            </a:fld>
            <a:endParaRPr/>
          </a:p>
        </p:txBody>
      </p:sp>
      <p:sp>
        <p:nvSpPr>
          <p:cNvPr id="664" name="Google Shape;664;p76"/>
          <p:cNvSpPr txBox="1"/>
          <p:nvPr/>
        </p:nvSpPr>
        <p:spPr>
          <a:xfrm>
            <a:off x="573087" y="762000"/>
            <a:ext cx="8153400" cy="947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Arial"/>
              <a:buNone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Postupak kod podnošenja Zahtjeva za prilagodbom ispitne tehnologije:</a:t>
            </a:r>
            <a:endParaRPr/>
          </a:p>
        </p:txBody>
      </p:sp>
      <p:sp>
        <p:nvSpPr>
          <p:cNvPr id="665" name="Google Shape;665;p76"/>
          <p:cNvSpPr txBox="1"/>
          <p:nvPr/>
        </p:nvSpPr>
        <p:spPr>
          <a:xfrm>
            <a:off x="1295400" y="2133600"/>
            <a:ext cx="6858000" cy="1571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82575" marR="0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24"/>
              <a:buFont typeface="Noto Sans Symbols"/>
              <a:buChar char="⮚"/>
            </a:pP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Učenik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se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treba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javiti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hr-HR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Ispitnoj koordinatorici</a:t>
            </a:r>
            <a:endParaRPr dirty="0"/>
          </a:p>
          <a:p>
            <a:pPr marL="282575" marR="0" lvl="0" indent="-2825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24"/>
              <a:buFont typeface="Noto Sans Symbols"/>
              <a:buChar char="⮚"/>
            </a:pP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IK ga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informira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roditelje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/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skrbnike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koju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dokumentaciju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treba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dostaviti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koje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obrasce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popuniti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i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u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kojem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24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roku</a:t>
            </a:r>
            <a:r>
              <a:rPr lang="en-US" sz="24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1" name="Google Shape;671;p77"/>
          <p:cNvSpPr txBox="1"/>
          <p:nvPr/>
        </p:nvSpPr>
        <p:spPr>
          <a:xfrm>
            <a:off x="762000" y="2057400"/>
            <a:ext cx="6781800" cy="2568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Uspjeh učenika na ispitu DM izražava se ocjenom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Ocjena se utvrđuje temeljem postotnih bodova postignutih iz svih dijelova ispita mjerilima koje propisuje Centar za kalendarsku godinu</a:t>
            </a:r>
            <a:endParaRPr/>
          </a:p>
        </p:txBody>
      </p:sp>
      <p:sp>
        <p:nvSpPr>
          <p:cNvPr id="672" name="Google Shape;672;p77"/>
          <p:cNvSpPr txBox="1"/>
          <p:nvPr/>
        </p:nvSpPr>
        <p:spPr>
          <a:xfrm>
            <a:off x="609600" y="312737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Ocjenjivanje</a:t>
            </a:r>
            <a:endParaRPr dirty="0"/>
          </a:p>
        </p:txBody>
      </p:sp>
      <p:sp>
        <p:nvSpPr>
          <p:cNvPr id="673" name="Google Shape;673;p77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28</a:t>
            </a:fld>
            <a:endParaRPr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9" name="Google Shape;679;p78"/>
          <p:cNvSpPr txBox="1"/>
          <p:nvPr/>
        </p:nvSpPr>
        <p:spPr>
          <a:xfrm>
            <a:off x="990600" y="2209800"/>
            <a:ext cx="6777037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Pisani prigovor </a:t>
            </a: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učenik podnosi </a:t>
            </a: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ŠIP</a:t>
            </a: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u roku od </a:t>
            </a: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48 sati </a:t>
            </a: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 pisanja ispita, odnosno  objave rezultata</a:t>
            </a:r>
            <a:endParaRPr/>
          </a:p>
          <a:p>
            <a:pPr marL="911225" marR="0" lvl="2" indent="-2254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Nepravilnosti u provedbi ispita</a:t>
            </a:r>
            <a:endParaRPr/>
          </a:p>
          <a:p>
            <a:pPr marL="911225" marR="0" lvl="2" indent="-2254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Postupci koji su nastali kršenjem pravila o provedbi ispita</a:t>
            </a:r>
            <a:endParaRPr/>
          </a:p>
          <a:p>
            <a:pPr marL="911225" marR="0" lvl="2" indent="-22542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94C600"/>
              </a:buClr>
              <a:buSzPts val="1520"/>
              <a:buFont typeface="Noto Sans Symbols"/>
              <a:buChar char="🞇"/>
            </a:pPr>
            <a:r>
              <a:rPr lang="en-US" sz="20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Ocjenu ispita</a:t>
            </a:r>
            <a:endParaRPr/>
          </a:p>
        </p:txBody>
      </p:sp>
      <p:sp>
        <p:nvSpPr>
          <p:cNvPr id="680" name="Google Shape;680;p78"/>
          <p:cNvSpPr txBox="1"/>
          <p:nvPr/>
        </p:nvSpPr>
        <p:spPr>
          <a:xfrm>
            <a:off x="1138237" y="371475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Prigovori</a:t>
            </a:r>
            <a:endParaRPr/>
          </a:p>
        </p:txBody>
      </p:sp>
      <p:sp>
        <p:nvSpPr>
          <p:cNvPr id="681" name="Google Shape;681;p78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29</a:t>
            </a:fld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4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2" name="Google Shape;452;p51"/>
          <p:cNvSpPr txBox="1"/>
          <p:nvPr/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3600"/>
              <a:buFont typeface="Century Gothic"/>
              <a:buNone/>
            </a:pPr>
            <a:r>
              <a:rPr lang="en-US" sz="3600" b="1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Tko</a:t>
            </a:r>
            <a:r>
              <a:rPr lang="en-US" sz="3600" b="1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600" b="1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provodi</a:t>
            </a:r>
            <a:r>
              <a:rPr lang="en-US" sz="3600" b="1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600" b="1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državnu</a:t>
            </a:r>
            <a:r>
              <a:rPr lang="en-US" sz="3600" b="1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600" b="1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maturu</a:t>
            </a:r>
            <a:r>
              <a:rPr lang="en-US" sz="3600" b="1" i="0" u="none" dirty="0">
                <a:latin typeface="Century Gothic"/>
                <a:ea typeface="Century Gothic"/>
                <a:cs typeface="Century Gothic"/>
                <a:sym typeface="Century Gothic"/>
              </a:rPr>
              <a:t>?</a:t>
            </a:r>
            <a:endParaRPr b="1" dirty="0"/>
          </a:p>
        </p:txBody>
      </p:sp>
      <p:sp>
        <p:nvSpPr>
          <p:cNvPr id="453" name="Google Shape;453;p51"/>
          <p:cNvSpPr txBox="1"/>
          <p:nvPr/>
        </p:nvSpPr>
        <p:spPr>
          <a:xfrm>
            <a:off x="1042987" y="23241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Nacionalni centar za vanjsko vrednovanje </a:t>
            </a: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(NCVVO)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Provodi se istovremeno u cijeloj RH</a:t>
            </a:r>
            <a:endParaRPr/>
          </a:p>
        </p:txBody>
      </p:sp>
      <p:sp>
        <p:nvSpPr>
          <p:cNvPr id="454" name="Google Shape;454;p51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3</a:t>
            </a:fld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7" name="Google Shape;687;p79"/>
          <p:cNvSpPr txBox="1"/>
          <p:nvPr/>
        </p:nvSpPr>
        <p:spPr>
          <a:xfrm>
            <a:off x="533400" y="1295400"/>
            <a:ext cx="8007350" cy="3962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 poveznici “Moj odabir”  otvara se mogućnost prijave do najviše 10 studijskih programa (osim u slučaju prijave dvopredmetnih  studija)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Studijske programe potrebno je poredati prema vlastitim prioritetima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FF33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 najviše mjesto liste prioriteta (1. mjesto) postavlja se najpoželjniji studijski program</a:t>
            </a:r>
            <a:endParaRPr/>
          </a:p>
        </p:txBody>
      </p:sp>
      <p:sp>
        <p:nvSpPr>
          <p:cNvPr id="688" name="Google Shape;688;p79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30</a:t>
            </a:fld>
            <a:endParaRPr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2F35F"/>
            </a:gs>
            <a:gs pos="100000">
              <a:srgbClr val="80A33D"/>
            </a:gs>
          </a:gsLst>
          <a:lin ang="5400000" scaled="0"/>
        </a:gradFill>
        <a:effectLst/>
      </p:bgPr>
    </p:bg>
    <p:spTree>
      <p:nvGrpSpPr>
        <p:cNvPr id="1" name="Shape 6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4" name="Google Shape;694;p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5575" y="46037"/>
            <a:ext cx="8759825" cy="7283450"/>
          </a:xfrm>
          <a:prstGeom prst="rect">
            <a:avLst/>
          </a:prstGeom>
          <a:noFill/>
          <a:ln>
            <a:noFill/>
          </a:ln>
        </p:spPr>
      </p:pic>
      <p:sp>
        <p:nvSpPr>
          <p:cNvPr id="695" name="Google Shape;695;p80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31</a:t>
            </a:fld>
            <a:endParaRPr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7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" name="Google Shape;701;p81"/>
          <p:cNvSpPr txBox="1"/>
          <p:nvPr/>
        </p:nvSpPr>
        <p:spPr>
          <a:xfrm>
            <a:off x="-98981" y="1524000"/>
            <a:ext cx="8007350" cy="3276600"/>
          </a:xfrm>
          <a:prstGeom prst="rect">
            <a:avLst/>
          </a:prstGeom>
          <a:noFill/>
          <a:ln w="9525" cap="sq" cmpd="sng">
            <a:solidFill>
              <a:srgbClr val="94C6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2698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Kod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odabira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studijskih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programa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kandidatu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se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istovremeno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prijavljuju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DM-e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koje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zahtijevaju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studijski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programi</a:t>
            </a:r>
            <a:endParaRPr dirty="0"/>
          </a:p>
          <a:p>
            <a:pPr marL="341312" marR="0" lvl="0" indent="-26987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Razine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koje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će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učenik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polagati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one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prikazane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neposredno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uz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sam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naziv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predmeta</a:t>
            </a:r>
            <a:endParaRPr dirty="0"/>
          </a:p>
        </p:txBody>
      </p:sp>
      <p:sp>
        <p:nvSpPr>
          <p:cNvPr id="702" name="Google Shape;702;p81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32</a:t>
            </a:fld>
            <a:endParaRPr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" name="Google Shape;715;p83"/>
          <p:cNvSpPr txBox="1"/>
          <p:nvPr/>
        </p:nvSpPr>
        <p:spPr>
          <a:xfrm>
            <a:off x="533400" y="2209800"/>
            <a:ext cx="8229600" cy="228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2698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Ako se učenik ne želi prijaviti za upis na studijske programe, već samo za polaganje ispita državne mature, pod poveznicom “Moj odabir” može odabrati i </a:t>
            </a:r>
            <a:r>
              <a:rPr lang="en-US" sz="2400" b="1" i="0" u="none">
                <a:solidFill>
                  <a:srgbClr val="92D05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samo ispite državne mature</a:t>
            </a:r>
            <a:endParaRPr/>
          </a:p>
        </p:txBody>
      </p:sp>
      <p:sp>
        <p:nvSpPr>
          <p:cNvPr id="716" name="Google Shape;716;p83"/>
          <p:cNvSpPr txBox="1"/>
          <p:nvPr/>
        </p:nvSpPr>
        <p:spPr>
          <a:xfrm>
            <a:off x="762000" y="685800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4000"/>
              <a:buFont typeface="Century Gothic"/>
              <a:buNone/>
            </a:pPr>
            <a:r>
              <a:rPr lang="en-US" sz="40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Ako ne želim na fakultet?</a:t>
            </a:r>
            <a:endParaRPr/>
          </a:p>
        </p:txBody>
      </p:sp>
      <p:sp>
        <p:nvSpPr>
          <p:cNvPr id="717" name="Google Shape;717;p83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33</a:t>
            </a:fld>
            <a:endParaRPr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7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3" name="Google Shape;723;p84"/>
          <p:cNvSpPr txBox="1"/>
          <p:nvPr/>
        </p:nvSpPr>
        <p:spPr>
          <a:xfrm>
            <a:off x="457200" y="2286000"/>
            <a:ext cx="8229600" cy="2862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Državna i međunarodna natjecanja</a:t>
            </a:r>
            <a:endParaRPr/>
          </a:p>
          <a:p>
            <a:pPr marL="339725" marR="0" lvl="0" indent="-26987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Kategorija sportaša </a:t>
            </a: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</a:t>
            </a:r>
            <a:r>
              <a:rPr lang="en-US" sz="20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učenici koji temeljem posebnih postignuća ostvaruju pravo na izravan upis na određeni studijski program, dužni su položiti sve </a:t>
            </a:r>
            <a:r>
              <a:rPr lang="en-US" sz="2000" b="0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ispite koji su obvezan uvjet za upis na taj studijski program, osim ako visoko učilište ne odredi drugačije</a:t>
            </a:r>
            <a:r>
              <a:rPr lang="en-US" sz="2400" b="0" i="0" u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)</a:t>
            </a:r>
            <a:endParaRPr/>
          </a:p>
        </p:txBody>
      </p:sp>
      <p:sp>
        <p:nvSpPr>
          <p:cNvPr id="724" name="Google Shape;724;p84"/>
          <p:cNvSpPr txBox="1"/>
          <p:nvPr/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3600"/>
              <a:buFont typeface="Century Gothic"/>
              <a:buNone/>
            </a:pPr>
            <a:r>
              <a:rPr lang="en-US" sz="36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Vrjednovanje posebnih postignuća</a:t>
            </a:r>
            <a:endParaRPr/>
          </a:p>
        </p:txBody>
      </p:sp>
      <p:sp>
        <p:nvSpPr>
          <p:cNvPr id="725" name="Google Shape;725;p84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34</a:t>
            </a:fld>
            <a:endParaRPr/>
          </a:p>
        </p:txBody>
      </p:sp>
      <p:sp>
        <p:nvSpPr>
          <p:cNvPr id="726" name="Google Shape;726;p84"/>
          <p:cNvSpPr txBox="1"/>
          <p:nvPr/>
        </p:nvSpPr>
        <p:spPr>
          <a:xfrm>
            <a:off x="762000" y="5486400"/>
            <a:ext cx="6729412" cy="368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Treba biti vidljivo do kraja lipnja</a:t>
            </a:r>
            <a:endParaRPr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7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2" name="Google Shape;732;p85"/>
          <p:cNvSpPr txBox="1"/>
          <p:nvPr/>
        </p:nvSpPr>
        <p:spPr>
          <a:xfrm>
            <a:off x="990600" y="14478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985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1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Obavijesti</a:t>
            </a:r>
            <a:r>
              <a:rPr lang="en-US" sz="2400" b="1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:</a:t>
            </a:r>
            <a:endParaRPr dirty="0"/>
          </a:p>
          <a:p>
            <a:pPr marL="69850" marR="0" lvl="0" indent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9850" marR="0" lvl="0" indent="-1158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holu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Škole</a:t>
            </a:r>
            <a:endParaRPr dirty="0"/>
          </a:p>
          <a:p>
            <a:pPr marL="69850" marR="0" lvl="0" indent="-1158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internetskim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stranicama</a:t>
            </a: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 err="1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škole</a:t>
            </a:r>
            <a:endParaRPr dirty="0"/>
          </a:p>
          <a:p>
            <a:pPr marL="69850" marR="0" lvl="0" indent="-1158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dirty="0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2400" b="0" i="0" u="none" dirty="0">
                <a:solidFill>
                  <a:srgbClr val="99CA3C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www.postani-student.</a:t>
            </a:r>
            <a:r>
              <a:rPr lang="en-US" sz="2400" b="0" i="0" u="none" dirty="0">
                <a:solidFill>
                  <a:srgbClr val="00B0F0"/>
                </a:solidFill>
                <a:latin typeface="Century Gothic"/>
                <a:ea typeface="Century Gothic"/>
                <a:cs typeface="Century Gothic"/>
                <a:sym typeface="Century Gothic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hr</a:t>
            </a:r>
            <a:endParaRPr lang="hr-HR" sz="2400" b="0" i="0" u="none" dirty="0">
              <a:solidFill>
                <a:srgbClr val="00B0F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9850" marR="0" lvl="0" indent="-1158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endParaRPr dirty="0"/>
          </a:p>
        </p:txBody>
      </p:sp>
      <p:sp>
        <p:nvSpPr>
          <p:cNvPr id="733" name="Google Shape;733;p85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35</a:t>
            </a:fld>
            <a:endParaRPr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BAA4725-9228-4FF5-8698-49D44B8265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PROBNA MATURA</a:t>
            </a:r>
          </a:p>
        </p:txBody>
      </p:sp>
      <p:sp>
        <p:nvSpPr>
          <p:cNvPr id="4" name="Rezervirano mjesto teksta 3">
            <a:extLst>
              <a:ext uri="{FF2B5EF4-FFF2-40B4-BE49-F238E27FC236}">
                <a16:creationId xmlns:a16="http://schemas.microsoft.com/office/drawing/2014/main" id="{1A160A38-B8EA-450B-A406-B60917F090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932495"/>
            <a:ext cx="3868737" cy="2659597"/>
          </a:xfrm>
        </p:spPr>
        <p:txBody>
          <a:bodyPr/>
          <a:lstStyle/>
          <a:p>
            <a:r>
              <a:rPr lang="hr-HR" dirty="0">
                <a:solidFill>
                  <a:schemeClr val="tx1"/>
                </a:solidFill>
              </a:rPr>
              <a:t>PRIJAVA</a:t>
            </a:r>
          </a:p>
          <a:p>
            <a:endParaRPr lang="hr-HR" dirty="0"/>
          </a:p>
          <a:p>
            <a:r>
              <a:rPr lang="hr-HR" dirty="0"/>
              <a:t>postani-student.hr</a:t>
            </a:r>
          </a:p>
          <a:p>
            <a:r>
              <a:rPr lang="hr-HR" dirty="0">
                <a:solidFill>
                  <a:srgbClr val="FF0000"/>
                </a:solidFill>
              </a:rPr>
              <a:t>Link (PROBNA MATURA)</a:t>
            </a:r>
          </a:p>
          <a:p>
            <a:endParaRPr lang="hr-HR" dirty="0">
              <a:solidFill>
                <a:srgbClr val="FF0000"/>
              </a:solidFill>
            </a:endParaRPr>
          </a:p>
          <a:p>
            <a:r>
              <a:rPr lang="hr-HR" b="1" dirty="0">
                <a:solidFill>
                  <a:schemeClr val="accent6">
                    <a:lumMod val="75000"/>
                  </a:schemeClr>
                </a:solidFill>
              </a:rPr>
              <a:t>Od 1.12. do 20.12.2021.</a:t>
            </a:r>
          </a:p>
        </p:txBody>
      </p:sp>
      <p:sp>
        <p:nvSpPr>
          <p:cNvPr id="7" name="Rezervirano mjesto teksta 6">
            <a:extLst>
              <a:ext uri="{FF2B5EF4-FFF2-40B4-BE49-F238E27FC236}">
                <a16:creationId xmlns:a16="http://schemas.microsoft.com/office/drawing/2014/main" id="{9557E176-93CF-4375-BF4A-F26D974E9C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572000" y="5361397"/>
            <a:ext cx="4021139" cy="635289"/>
          </a:xfrm>
        </p:spPr>
        <p:txBody>
          <a:bodyPr/>
          <a:lstStyle/>
          <a:p>
            <a:r>
              <a:rPr lang="hr-HR" b="1" dirty="0"/>
              <a:t>15.3.2022. DO 15.4.2022.</a:t>
            </a:r>
          </a:p>
        </p:txBody>
      </p:sp>
      <p:sp>
        <p:nvSpPr>
          <p:cNvPr id="6" name="Rezervirano mjesto teksta 5">
            <a:extLst>
              <a:ext uri="{FF2B5EF4-FFF2-40B4-BE49-F238E27FC236}">
                <a16:creationId xmlns:a16="http://schemas.microsoft.com/office/drawing/2014/main" id="{018A0CC5-F0CA-4353-9010-061B51832F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28713" y="4336797"/>
            <a:ext cx="3887788" cy="823912"/>
          </a:xfrm>
        </p:spPr>
        <p:txBody>
          <a:bodyPr/>
          <a:lstStyle/>
          <a:p>
            <a:r>
              <a:rPr lang="hr-HR" dirty="0"/>
              <a:t>PROVEDBA</a:t>
            </a:r>
          </a:p>
        </p:txBody>
      </p:sp>
    </p:spTree>
    <p:extLst>
      <p:ext uri="{BB962C8B-B14F-4D97-AF65-F5344CB8AC3E}">
        <p14:creationId xmlns:p14="http://schemas.microsoft.com/office/powerpoint/2010/main" val="19285937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4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Google Shape;460;p52"/>
          <p:cNvSpPr txBox="1"/>
          <p:nvPr/>
        </p:nvSpPr>
        <p:spPr>
          <a:xfrm>
            <a:off x="838200" y="505120"/>
            <a:ext cx="7024687" cy="1143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3600"/>
              <a:buFont typeface="Century Gothic"/>
              <a:buNone/>
            </a:pPr>
            <a:r>
              <a:rPr lang="en-US" sz="36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Rezultati</a:t>
            </a:r>
            <a:r>
              <a:rPr lang="en-US" sz="36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6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ispita</a:t>
            </a:r>
            <a:r>
              <a:rPr lang="en-US" sz="36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</a:t>
            </a:r>
            <a:r>
              <a:rPr lang="en-US" sz="3600" b="0" i="0" u="none" dirty="0" err="1">
                <a:latin typeface="Century Gothic"/>
                <a:ea typeface="Century Gothic"/>
                <a:cs typeface="Century Gothic"/>
                <a:sym typeface="Century Gothic"/>
              </a:rPr>
              <a:t>državne</a:t>
            </a:r>
            <a:r>
              <a:rPr lang="en-US" sz="3600" b="0" i="0" u="none" dirty="0">
                <a:latin typeface="Century Gothic"/>
                <a:ea typeface="Century Gothic"/>
                <a:cs typeface="Century Gothic"/>
                <a:sym typeface="Century Gothic"/>
              </a:rPr>
              <a:t> mature</a:t>
            </a:r>
            <a:endParaRPr dirty="0"/>
          </a:p>
        </p:txBody>
      </p:sp>
      <p:sp>
        <p:nvSpPr>
          <p:cNvPr id="461" name="Google Shape;461;p52"/>
          <p:cNvSpPr txBox="1"/>
          <p:nvPr/>
        </p:nvSpPr>
        <p:spPr>
          <a:xfrm>
            <a:off x="803275" y="1905000"/>
            <a:ext cx="7693025" cy="1524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39725" marR="0" lvl="0" indent="-26987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2128"/>
              <a:buFont typeface="Arial"/>
              <a:buChar char="•"/>
            </a:pPr>
            <a:r>
              <a:rPr lang="en-US" sz="2800" b="0" i="0" u="none">
                <a:solidFill>
                  <a:srgbClr val="3E3D2D"/>
                </a:solidFill>
                <a:latin typeface="Arial"/>
                <a:ea typeface="Arial"/>
                <a:cs typeface="Arial"/>
                <a:sym typeface="Arial"/>
              </a:rPr>
              <a:t>osobni podatak koji učenicima služi za završetak školovanja (gimnazije) i/ili za usporedbu znanja i vještina s vršnjacima u RH</a:t>
            </a:r>
            <a:endParaRPr/>
          </a:p>
        </p:txBody>
      </p:sp>
      <p:sp>
        <p:nvSpPr>
          <p:cNvPr id="462" name="Google Shape;462;p52"/>
          <p:cNvSpPr txBox="1"/>
          <p:nvPr/>
        </p:nvSpPr>
        <p:spPr>
          <a:xfrm>
            <a:off x="838200" y="3530600"/>
            <a:ext cx="7848600" cy="947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354012" marR="0" lvl="0" indent="-35401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28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školama na razini analiza po predmetima za unaprjeđenje kvalitete rada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</p:txBody>
      </p:sp>
      <p:sp>
        <p:nvSpPr>
          <p:cNvPr id="463" name="Google Shape;463;p52"/>
          <p:cNvSpPr txBox="1"/>
          <p:nvPr/>
        </p:nvSpPr>
        <p:spPr>
          <a:xfrm>
            <a:off x="838200" y="4667250"/>
            <a:ext cx="7620000" cy="947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261936" marR="0" lvl="0" indent="-26193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28"/>
              <a:buFont typeface="Arial"/>
              <a:buChar char="•"/>
            </a:pPr>
            <a:r>
              <a:rPr lang="en-US" sz="2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sveučilištima kao jedan od uvjeta za rangiranje kandidata za upis </a:t>
            </a:r>
            <a:endParaRPr/>
          </a:p>
        </p:txBody>
      </p:sp>
      <p:sp>
        <p:nvSpPr>
          <p:cNvPr id="464" name="Google Shape;464;p52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4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4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0" name="Google Shape;470;p53"/>
          <p:cNvSpPr txBox="1"/>
          <p:nvPr/>
        </p:nvSpPr>
        <p:spPr>
          <a:xfrm>
            <a:off x="801687" y="1676400"/>
            <a:ext cx="7696200" cy="342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606425" marR="0" lvl="0" indent="-60642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Gimnazije – </a:t>
            </a: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državna matura</a:t>
            </a:r>
            <a:endParaRPr/>
          </a:p>
          <a:p>
            <a:pPr marL="606425" marR="0" lvl="0" indent="-606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06425" marR="0" lvl="0" indent="-606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606425" marR="0" lvl="0" indent="-606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Strukovne (4 god.)</a:t>
            </a:r>
            <a:endParaRPr/>
          </a:p>
          <a:p>
            <a:pPr marL="606425" marR="0" lvl="0" indent="-606425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Umjetničke (4 god.)</a:t>
            </a:r>
            <a:endParaRPr/>
          </a:p>
        </p:txBody>
      </p:sp>
      <p:sp>
        <p:nvSpPr>
          <p:cNvPr id="471" name="Google Shape;471;p53"/>
          <p:cNvSpPr/>
          <p:nvPr/>
        </p:nvSpPr>
        <p:spPr>
          <a:xfrm>
            <a:off x="4595812" y="3006725"/>
            <a:ext cx="360362" cy="1079500"/>
          </a:xfrm>
          <a:prstGeom prst="rightBrace">
            <a:avLst>
              <a:gd name="adj1" fmla="val 8333"/>
              <a:gd name="adj2" fmla="val 50000"/>
            </a:avLst>
          </a:prstGeom>
          <a:noFill/>
          <a:ln w="9525" cap="sq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2" name="Google Shape;472;p53"/>
          <p:cNvSpPr txBox="1"/>
          <p:nvPr/>
        </p:nvSpPr>
        <p:spPr>
          <a:xfrm>
            <a:off x="5041900" y="3071812"/>
            <a:ext cx="2016125" cy="1190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Obrana završnog rada</a:t>
            </a:r>
            <a:endParaRPr/>
          </a:p>
        </p:txBody>
      </p:sp>
      <p:sp>
        <p:nvSpPr>
          <p:cNvPr id="473" name="Google Shape;473;p53"/>
          <p:cNvSpPr txBox="1"/>
          <p:nvPr/>
        </p:nvSpPr>
        <p:spPr>
          <a:xfrm>
            <a:off x="7312025" y="3130550"/>
            <a:ext cx="1439862" cy="82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državna matura</a:t>
            </a:r>
            <a:endParaRPr/>
          </a:p>
        </p:txBody>
      </p:sp>
      <p:cxnSp>
        <p:nvCxnSpPr>
          <p:cNvPr id="474" name="Google Shape;474;p53"/>
          <p:cNvCxnSpPr/>
          <p:nvPr/>
        </p:nvCxnSpPr>
        <p:spPr>
          <a:xfrm>
            <a:off x="6553200" y="3546475"/>
            <a:ext cx="609600" cy="1587"/>
          </a:xfrm>
          <a:prstGeom prst="straightConnector1">
            <a:avLst/>
          </a:prstGeom>
          <a:noFill/>
          <a:ln w="9525" cap="sq" cmpd="sng">
            <a:solidFill>
              <a:srgbClr val="000000"/>
            </a:solidFill>
            <a:prstDash val="solid"/>
            <a:miter lim="800000"/>
            <a:headEnd type="none" w="med" len="med"/>
            <a:tailEnd type="triangle" w="med" len="med"/>
          </a:ln>
        </p:spPr>
      </p:cxnSp>
      <p:sp>
        <p:nvSpPr>
          <p:cNvPr id="475" name="Google Shape;475;p53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5</a:t>
            </a:fld>
            <a:endParaRPr/>
          </a:p>
        </p:txBody>
      </p:sp>
      <p:sp>
        <p:nvSpPr>
          <p:cNvPr id="476" name="Google Shape;476;p53"/>
          <p:cNvSpPr txBox="1"/>
          <p:nvPr/>
        </p:nvSpPr>
        <p:spPr>
          <a:xfrm>
            <a:off x="801687" y="5297487"/>
            <a:ext cx="7123112" cy="9175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Ukoliko učenik </a:t>
            </a:r>
            <a:r>
              <a:rPr lang="en-US" sz="18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ne obrani završni rad</a:t>
            </a:r>
            <a:r>
              <a:rPr lang="en-US" sz="18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, a položi ispite državne mature, ne može se rangirati na prijavljene studijske programe jer nije završio svoje srednje obrazovanje.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4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" name="Google Shape;482;p54"/>
          <p:cNvSpPr txBox="1"/>
          <p:nvPr/>
        </p:nvSpPr>
        <p:spPr>
          <a:xfrm>
            <a:off x="1066800" y="1752600"/>
            <a:ext cx="6777037" cy="3508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2698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100000"/>
              </a:lnSpc>
              <a:spcBef>
                <a:spcPts val="900"/>
              </a:spcBef>
              <a:spcAft>
                <a:spcPts val="0"/>
              </a:spcAft>
              <a:buClr>
                <a:srgbClr val="94C600"/>
              </a:buClr>
              <a:buSzPts val="2736"/>
              <a:buFont typeface="Noto Sans Symbols"/>
              <a:buChar char="🞇"/>
            </a:pPr>
            <a:r>
              <a:rPr lang="en-US" sz="36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učenici koji se žele upisati na visoko učilište u RH </a:t>
            </a:r>
            <a:r>
              <a:rPr lang="en-US" sz="36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moraju</a:t>
            </a:r>
            <a:r>
              <a:rPr lang="en-US" sz="36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položiti državnu maturu</a:t>
            </a:r>
            <a:endParaRPr/>
          </a:p>
        </p:txBody>
      </p:sp>
      <p:sp>
        <p:nvSpPr>
          <p:cNvPr id="483" name="Google Shape;483;p54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6</a:t>
            </a:fld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4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Google Shape;489;p55"/>
          <p:cNvSpPr txBox="1"/>
          <p:nvPr/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3200"/>
              <a:buFont typeface="Century Gothic"/>
              <a:buNone/>
            </a:pPr>
            <a:r>
              <a:rPr lang="en-US" sz="32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Državna matura se sastoji od dva dijela:</a:t>
            </a:r>
            <a:endParaRPr/>
          </a:p>
        </p:txBody>
      </p:sp>
      <p:sp>
        <p:nvSpPr>
          <p:cNvPr id="490" name="Google Shape;490;p55"/>
          <p:cNvSpPr txBox="1"/>
          <p:nvPr/>
        </p:nvSpPr>
        <p:spPr>
          <a:xfrm>
            <a:off x="1143000" y="1828800"/>
            <a:ext cx="6777037" cy="224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1166812" marR="0" lvl="0" indent="-116363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66812" marR="0" lvl="0" indent="-11636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66812" marR="0" lvl="0" indent="-11636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</a:t>
            </a: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1. OBVEZNOG DIJELA</a:t>
            </a:r>
            <a:endParaRPr/>
          </a:p>
          <a:p>
            <a:pPr marL="1166812" marR="0" lvl="0" indent="-1163637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3E3D2D"/>
              </a:buClr>
              <a:buSzPts val="2400"/>
              <a:buFont typeface="Century Gothic"/>
              <a:buNone/>
            </a:pPr>
            <a:r>
              <a:rPr lang="en-US" sz="2400" b="1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	2. IZBORNOG DIJELA</a:t>
            </a:r>
            <a:endParaRPr/>
          </a:p>
        </p:txBody>
      </p:sp>
      <p:sp>
        <p:nvSpPr>
          <p:cNvPr id="491" name="Google Shape;491;p55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7</a:t>
            </a:fld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56"/>
          <p:cNvSpPr txBox="1"/>
          <p:nvPr/>
        </p:nvSpPr>
        <p:spPr>
          <a:xfrm>
            <a:off x="1042987" y="1027112"/>
            <a:ext cx="7024687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4C600"/>
              </a:buClr>
              <a:buSzPts val="3200"/>
              <a:buFont typeface="Century Gothic"/>
              <a:buNone/>
            </a:pPr>
            <a:r>
              <a:rPr lang="en-US" sz="32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OBVEZNI ISPITI DM SU:</a:t>
            </a:r>
            <a:br>
              <a:rPr lang="en-US" sz="3200" b="0" i="0" u="none">
                <a:solidFill>
                  <a:srgbClr val="94C600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/>
          </a:p>
        </p:txBody>
      </p:sp>
      <p:sp>
        <p:nvSpPr>
          <p:cNvPr id="498" name="Google Shape;498;p56"/>
          <p:cNvSpPr txBox="1"/>
          <p:nvPr/>
        </p:nvSpPr>
        <p:spPr>
          <a:xfrm>
            <a:off x="1143000" y="1600200"/>
            <a:ext cx="6778625" cy="1943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7762" marR="0" lvl="2" indent="-2254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Hrvatski jezik</a:t>
            </a:r>
            <a:endParaRPr/>
          </a:p>
          <a:p>
            <a:pPr marL="1147762" marR="0" lvl="2" indent="-2254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Matematika</a:t>
            </a:r>
            <a:endParaRPr/>
          </a:p>
          <a:p>
            <a:pPr marL="1147762" marR="0" lvl="2" indent="-2254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 strike="noStrike" cap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Strani jezik </a:t>
            </a:r>
            <a:endParaRPr/>
          </a:p>
          <a:p>
            <a:pPr marL="1122362" marR="0" lvl="3" indent="-225424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Arial"/>
              <a:buNone/>
            </a:pPr>
            <a:endParaRPr sz="2000" b="0" i="0" u="none" strike="noStrike" cap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7762" marR="0" lvl="2" indent="-2254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7762" marR="0" lvl="2" indent="-2254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147762" marR="0" lvl="2" indent="-225424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 strike="noStrike" cap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499" name="Google Shape;499;p56"/>
          <p:cNvSpPr txBox="1"/>
          <p:nvPr/>
        </p:nvSpPr>
        <p:spPr>
          <a:xfrm>
            <a:off x="1143000" y="3657600"/>
            <a:ext cx="7086600" cy="1747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Državna matura se smatra položenom ako su </a:t>
            </a:r>
            <a:r>
              <a:rPr lang="en-US" sz="2400" b="1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pozitivno ocijenjena sva tri predmeta obveznog dijela</a:t>
            </a: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(neovisno o izbornom dijelu)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150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n-US" sz="24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Rezultati državne mature su trajni</a:t>
            </a:r>
            <a:endParaRPr/>
          </a:p>
        </p:txBody>
      </p:sp>
      <p:sp>
        <p:nvSpPr>
          <p:cNvPr id="500" name="Google Shape;500;p56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8</a:t>
            </a:fld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Shape 5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6" name="Google Shape;506;p57"/>
          <p:cNvSpPr txBox="1"/>
          <p:nvPr/>
        </p:nvSpPr>
        <p:spPr>
          <a:xfrm>
            <a:off x="1066800" y="1524000"/>
            <a:ext cx="6858000" cy="266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1312" marR="0" lvl="0" indent="-26987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94C600"/>
              </a:buClr>
              <a:buSzPts val="1824"/>
              <a:buFont typeface="Noto Sans Symbols"/>
              <a:buChar char="🞇"/>
            </a:pP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učenicima se izdaje </a:t>
            </a:r>
            <a:r>
              <a:rPr lang="en-US" sz="2400" b="1" i="1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potvrda o položenim ispitima državne mature </a:t>
            </a:r>
            <a:r>
              <a:rPr lang="en-US" sz="2400" b="0" i="0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(više potvrda)</a:t>
            </a:r>
            <a:endParaRPr/>
          </a:p>
          <a:p>
            <a:pPr marL="341312" marR="0" lvl="0" indent="-269873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Arial"/>
              <a:buNone/>
            </a:pPr>
            <a:endParaRPr sz="2400" b="0" i="0" u="none">
              <a:solidFill>
                <a:srgbClr val="3E3D2D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341312" marR="0" lvl="0" indent="-26987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94C600"/>
              </a:buClr>
              <a:buSzPts val="1216"/>
              <a:buFont typeface="Noto Sans Symbols"/>
              <a:buChar char="🞇"/>
            </a:pPr>
            <a:r>
              <a:rPr lang="en-US" sz="1600" b="0" i="1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Gimnazijalcima se izdaje </a:t>
            </a:r>
            <a:r>
              <a:rPr lang="en-US" sz="1600" b="1" i="1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svjedodžba</a:t>
            </a:r>
            <a:r>
              <a:rPr lang="en-US" sz="1600" b="0" i="1" u="none">
                <a:solidFill>
                  <a:srgbClr val="3E3D2D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o položenim ispitima državne mature</a:t>
            </a:r>
            <a:endParaRPr/>
          </a:p>
        </p:txBody>
      </p:sp>
      <p:sp>
        <p:nvSpPr>
          <p:cNvPr id="507" name="Google Shape;507;p57"/>
          <p:cNvSpPr txBox="1"/>
          <p:nvPr/>
        </p:nvSpPr>
        <p:spPr>
          <a:xfrm>
            <a:off x="4649787" y="223837"/>
            <a:ext cx="1331912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6800" rIns="90000" bIns="468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EFEFE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FEFEFE"/>
                </a:solidFill>
                <a:latin typeface="Arial"/>
                <a:ea typeface="Arial"/>
                <a:cs typeface="Arial"/>
                <a:sym typeface="Arial"/>
              </a:rPr>
              <a:t>9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s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s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s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1382</Words>
  <Application>Microsoft Office PowerPoint</Application>
  <PresentationFormat>Prikaz na zaslonu (4:3)</PresentationFormat>
  <Paragraphs>265</Paragraphs>
  <Slides>36</Slides>
  <Notes>35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36</vt:i4>
      </vt:variant>
    </vt:vector>
  </HeadingPairs>
  <TitlesOfParts>
    <vt:vector size="43" baseType="lpstr">
      <vt:lpstr>Arial</vt:lpstr>
      <vt:lpstr>Century Gothic</vt:lpstr>
      <vt:lpstr>Trebuchet MS</vt:lpstr>
      <vt:lpstr>Noto Sans Symbols</vt:lpstr>
      <vt:lpstr>Wingdings 3</vt:lpstr>
      <vt:lpstr>Times New Roman</vt:lpstr>
      <vt:lpstr>Faseta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PROBNA MATURA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Sanja</dc:creator>
  <cp:lastModifiedBy>korisnik</cp:lastModifiedBy>
  <cp:revision>8</cp:revision>
  <dcterms:modified xsi:type="dcterms:W3CDTF">2022-01-17T08:21:36Z</dcterms:modified>
</cp:coreProperties>
</file>