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1FF61-7E08-4787-B232-5BCAC56176DB}" v="5" dt="2021-06-16T19:19:03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4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6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4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59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8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8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1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00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7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3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5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0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8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9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6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1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85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iva.hr/zdravlje/koronavirus/iz-povijesti-medicine-dubrovnik-mjesto-u-kojem-su-nastale-karantene/" TargetMode="External"/><Relationship Id="rId2" Type="http://schemas.openxmlformats.org/officeDocument/2006/relationships/hyperlink" Target="https://www.zzjzdnz.hr/nekad-u-dubrovnik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Lazareti,_Dubrovnik" TargetMode="External"/><Relationship Id="rId5" Type="http://schemas.openxmlformats.org/officeDocument/2006/relationships/hyperlink" Target="https://www.dubrovniknet.hr/dubrovacka-karantena-kojom-smo-uzor-svijetu-nije-djelo-lijecnika/" TargetMode="External"/><Relationship Id="rId4" Type="http://schemas.openxmlformats.org/officeDocument/2006/relationships/hyperlink" Target="https://dnevnik.hr/vijesti/koronavirus/aktualna-svjetska-karantena-patentirana-je-u-1377-dubrovniku---59949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1271D3-AEAF-4352-9825-2DB7F673A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696" y="2782959"/>
            <a:ext cx="10058400" cy="2345633"/>
          </a:xfrm>
        </p:spPr>
        <p:txBody>
          <a:bodyPr>
            <a:normAutofit fontScale="90000"/>
          </a:bodyPr>
          <a:lstStyle/>
          <a:p>
            <a:r>
              <a:rPr lang="hr-HR" sz="2000" dirty="0"/>
              <a:t>Prehrambeno-tehnološka škola </a:t>
            </a:r>
            <a:br>
              <a:rPr lang="hr-HR" sz="2000" dirty="0"/>
            </a:br>
            <a:br>
              <a:rPr lang="hr-HR" sz="2000" dirty="0"/>
            </a:br>
            <a:br>
              <a:rPr lang="hr-HR" sz="2000" dirty="0"/>
            </a:br>
            <a:br>
              <a:rPr lang="hr-HR" sz="2000" dirty="0"/>
            </a:br>
            <a:br>
              <a:rPr lang="hr-HR" sz="2000" dirty="0"/>
            </a:br>
            <a:br>
              <a:rPr lang="hr-HR" sz="2000" dirty="0"/>
            </a:br>
            <a:br>
              <a:rPr lang="hr-HR" sz="2000" dirty="0"/>
            </a:br>
            <a:br>
              <a:rPr lang="hr-HR" sz="2000" dirty="0"/>
            </a:br>
            <a:r>
              <a:rPr lang="hr-HR" sz="6000" dirty="0">
                <a:solidFill>
                  <a:schemeClr val="accent5">
                    <a:lumMod val="75000"/>
                  </a:schemeClr>
                </a:solidFill>
              </a:rPr>
              <a:t>KARANTENA</a:t>
            </a:r>
            <a:br>
              <a:rPr lang="hr-HR" sz="2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r-HR" sz="2000" dirty="0"/>
            </a:br>
            <a:br>
              <a:rPr lang="hr-HR" sz="2000" dirty="0"/>
            </a:br>
            <a:br>
              <a:rPr lang="hr-HR" sz="2000" dirty="0"/>
            </a:br>
            <a:br>
              <a:rPr lang="hr-HR" sz="2000" dirty="0"/>
            </a:br>
            <a:br>
              <a:rPr lang="hr-HR" sz="2000" dirty="0"/>
            </a:br>
            <a:endParaRPr lang="en-US" sz="1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9986045-D0FF-4CC4-A3EE-999666619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7391" y="5128592"/>
            <a:ext cx="5020347" cy="1192694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Izradili učenici: ALVARO GREBENIĆ, 2,B</a:t>
            </a:r>
          </a:p>
          <a:p>
            <a:r>
              <a:rPr lang="hr-HR" dirty="0"/>
              <a:t>           NIKA ĐERĐ, 2.B</a:t>
            </a:r>
          </a:p>
          <a:p>
            <a:r>
              <a:rPr lang="hr-HR" dirty="0"/>
              <a:t>               TARA NIČOTA, 2.B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78C92-C5B4-4C0E-AFB5-D8A40D4DD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D2F4CA-C8FA-4A9C-AEAF-0D764B17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 err="1"/>
              <a:t>Povijest</a:t>
            </a:r>
            <a:r>
              <a:rPr lang="en-US" dirty="0"/>
              <a:t> </a:t>
            </a:r>
            <a:r>
              <a:rPr lang="en-US" dirty="0" err="1"/>
              <a:t>karantene</a:t>
            </a:r>
            <a:r>
              <a:rPr lang="en-US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9B1417-AE37-4F3F-9997-15989EB0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700">
                <a:latin typeface="Arial Nova" panose="020B0604020202020204" pitchFamily="34" charset="0"/>
              </a:rPr>
              <a:t>P</a:t>
            </a:r>
            <a:r>
              <a:rPr lang="en-US" sz="1700" err="1">
                <a:latin typeface="Arial Nova" panose="020B0604020202020204" pitchFamily="34" charset="0"/>
              </a:rPr>
              <a:t>očela</a:t>
            </a:r>
            <a:r>
              <a:rPr lang="en-US" sz="1700">
                <a:latin typeface="Arial Nova" panose="020B0604020202020204" pitchFamily="34" charset="0"/>
              </a:rPr>
              <a:t> se</a:t>
            </a:r>
            <a:r>
              <a:rPr lang="hr-HR" sz="1700">
                <a:latin typeface="Arial Nova" panose="020B0604020202020204" pitchFamily="34" charset="0"/>
              </a:rPr>
              <a:t> koristiti</a:t>
            </a:r>
            <a:r>
              <a:rPr lang="en-US" sz="1700">
                <a:latin typeface="Arial Nova" panose="020B0604020202020204" pitchFamily="34" charset="0"/>
              </a:rPr>
              <a:t> u 14. </a:t>
            </a:r>
            <a:r>
              <a:rPr lang="en-US" sz="1700" err="1">
                <a:latin typeface="Arial Nova" panose="020B0604020202020204" pitchFamily="34" charset="0"/>
              </a:rPr>
              <a:t>stoljeću</a:t>
            </a:r>
            <a:r>
              <a:rPr lang="en-US" sz="1700">
                <a:latin typeface="Arial Nova" panose="020B0604020202020204" pitchFamily="34" charset="0"/>
              </a:rPr>
              <a:t>, u </a:t>
            </a:r>
            <a:r>
              <a:rPr lang="en-US" sz="1700" err="1">
                <a:latin typeface="Arial Nova" panose="020B0604020202020204" pitchFamily="34" charset="0"/>
              </a:rPr>
              <a:t>doba</a:t>
            </a:r>
            <a:r>
              <a:rPr lang="en-US" sz="1700">
                <a:latin typeface="Arial Nova" panose="020B0604020202020204" pitchFamily="34" charset="0"/>
              </a:rPr>
              <a:t> </a:t>
            </a:r>
            <a:r>
              <a:rPr lang="en-US" sz="1700" err="1">
                <a:latin typeface="Arial Nova" panose="020B0604020202020204" pitchFamily="34" charset="0"/>
              </a:rPr>
              <a:t>velike</a:t>
            </a:r>
            <a:r>
              <a:rPr lang="en-US" sz="1700">
                <a:latin typeface="Arial Nova" panose="020B0604020202020204" pitchFamily="34" charset="0"/>
              </a:rPr>
              <a:t> </a:t>
            </a:r>
            <a:r>
              <a:rPr lang="en-US" sz="1700" err="1">
                <a:latin typeface="Arial Nova" panose="020B0604020202020204" pitchFamily="34" charset="0"/>
              </a:rPr>
              <a:t>pandemije</a:t>
            </a:r>
            <a:r>
              <a:rPr lang="en-US" sz="1700">
                <a:latin typeface="Arial Nova" panose="020B0604020202020204" pitchFamily="34" charset="0"/>
              </a:rPr>
              <a:t> </a:t>
            </a:r>
            <a:r>
              <a:rPr lang="en-US" sz="1700" err="1">
                <a:latin typeface="Arial Nova" panose="020B0604020202020204" pitchFamily="34" charset="0"/>
              </a:rPr>
              <a:t>kuge</a:t>
            </a:r>
            <a:r>
              <a:rPr lang="en-US" sz="1700">
                <a:latin typeface="Arial Nova" panose="020B0604020202020204" pitchFamily="34" charset="0"/>
              </a:rPr>
              <a:t>, </a:t>
            </a:r>
            <a:r>
              <a:rPr lang="en-US" sz="1700" err="1">
                <a:latin typeface="Arial Nova" panose="020B0604020202020204" pitchFamily="34" charset="0"/>
              </a:rPr>
              <a:t>kako</a:t>
            </a:r>
            <a:r>
              <a:rPr lang="en-US" sz="1700">
                <a:latin typeface="Arial Nova" panose="020B0604020202020204" pitchFamily="34" charset="0"/>
              </a:rPr>
              <a:t> bi se </a:t>
            </a:r>
            <a:r>
              <a:rPr lang="en-US" sz="1700" err="1">
                <a:latin typeface="Arial Nova" panose="020B0604020202020204" pitchFamily="34" charset="0"/>
              </a:rPr>
              <a:t>zaštitili</a:t>
            </a:r>
            <a:r>
              <a:rPr lang="en-US" sz="1700">
                <a:latin typeface="Arial Nova" panose="020B0604020202020204" pitchFamily="34" charset="0"/>
              </a:rPr>
              <a:t> od </a:t>
            </a:r>
            <a:r>
              <a:rPr lang="en-US" sz="1700" err="1">
                <a:latin typeface="Arial Nova" panose="020B0604020202020204" pitchFamily="34" charset="0"/>
              </a:rPr>
              <a:t>njezina</a:t>
            </a:r>
            <a:r>
              <a:rPr lang="en-US" sz="1700">
                <a:latin typeface="Arial Nova" panose="020B0604020202020204" pitchFamily="34" charset="0"/>
              </a:rPr>
              <a:t> </a:t>
            </a:r>
            <a:r>
              <a:rPr lang="en-US" sz="1700" err="1">
                <a:latin typeface="Arial Nova" panose="020B0604020202020204" pitchFamily="34" charset="0"/>
              </a:rPr>
              <a:t>širenja</a:t>
            </a:r>
            <a:r>
              <a:rPr lang="hr-HR" sz="1700">
                <a:latin typeface="Arial Nova" panose="020B0604020202020204" pitchFamily="34" charset="0"/>
              </a:rPr>
              <a:t>, neki su talijanski gradovi obustavili trgovinu, no Dubrovnik je 1377. godine pribjegao specifičnoj mjeri</a:t>
            </a:r>
          </a:p>
          <a:p>
            <a:pPr>
              <a:lnSpc>
                <a:spcPct val="110000"/>
              </a:lnSpc>
            </a:pPr>
            <a:r>
              <a:rPr lang="hr-HR" sz="1700">
                <a:latin typeface="Arial Nova" panose="020B0604020202020204" pitchFamily="34" charset="0"/>
              </a:rPr>
              <a:t>Karantena je hrvatski „patent” nastao još u 14. stoljeću u Dubrovačkoj Republici</a:t>
            </a:r>
          </a:p>
          <a:p>
            <a:pPr>
              <a:lnSpc>
                <a:spcPct val="110000"/>
              </a:lnSpc>
            </a:pPr>
            <a:r>
              <a:rPr lang="hr-HR" sz="1700">
                <a:latin typeface="Arial Nova" panose="020B0604020202020204" pitchFamily="34" charset="0"/>
              </a:rPr>
              <a:t>•Najstarija protuepidemijska mjera Dubrovačke republike – karantena, bez sumnje je najvažniji doprinos Hrvata srednjovjekovnoj svjetskoj zdravstvenoj baštini</a:t>
            </a:r>
          </a:p>
          <a:p>
            <a:pPr>
              <a:lnSpc>
                <a:spcPct val="110000"/>
              </a:lnSpc>
            </a:pPr>
            <a:endParaRPr lang="en-US" sz="1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94086C-D1A0-4B3D-9778-995E6FF52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7257" y="2210935"/>
            <a:ext cx="4833257" cy="349318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536D5D8-D4F7-4CD1-A9D5-F70180E44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7" r="17304" b="-2"/>
          <a:stretch/>
        </p:blipFill>
        <p:spPr>
          <a:xfrm>
            <a:off x="6545312" y="2348859"/>
            <a:ext cx="2148139" cy="32173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66CFA8C-28EF-4BE4-A78E-866646557F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24" r="10833" b="3"/>
          <a:stretch/>
        </p:blipFill>
        <p:spPr>
          <a:xfrm>
            <a:off x="8854318" y="2348860"/>
            <a:ext cx="2119008" cy="32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0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C9670D-4FFE-4BA5-9BCE-85E02B35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5" y="430205"/>
            <a:ext cx="11081670" cy="5467011"/>
          </a:xfrm>
        </p:spPr>
        <p:txBody>
          <a:bodyPr/>
          <a:lstStyle/>
          <a:p>
            <a:r>
              <a:rPr lang="en-US" dirty="0"/>
              <a:t>•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dubrovačke</a:t>
            </a:r>
            <a:r>
              <a:rPr lang="en-US" dirty="0"/>
              <a:t> </a:t>
            </a:r>
            <a:r>
              <a:rPr lang="en-US" dirty="0" err="1"/>
              <a:t>karantene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otočići</a:t>
            </a:r>
            <a:r>
              <a:rPr lang="en-US" dirty="0"/>
              <a:t>  </a:t>
            </a:r>
            <a:r>
              <a:rPr lang="en-US" dirty="0" err="1"/>
              <a:t>Supetar</a:t>
            </a:r>
            <a:r>
              <a:rPr lang="hr-HR" dirty="0"/>
              <a:t>, Mrkan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Bobara</a:t>
            </a:r>
            <a:r>
              <a:rPr lang="en-US" dirty="0"/>
              <a:t> </a:t>
            </a:r>
            <a:r>
              <a:rPr lang="en-US" dirty="0" err="1"/>
              <a:t>ispred</a:t>
            </a:r>
            <a:r>
              <a:rPr lang="en-US" dirty="0"/>
              <a:t> </a:t>
            </a:r>
            <a:r>
              <a:rPr lang="en-US" dirty="0" err="1"/>
              <a:t>Cavtata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en-US" dirty="0"/>
              <a:t>Za </a:t>
            </a:r>
            <a:r>
              <a:rPr lang="en-US" dirty="0" err="1"/>
              <a:t>izolaciju</a:t>
            </a:r>
            <a:r>
              <a:rPr lang="en-US" dirty="0"/>
              <a:t> </a:t>
            </a:r>
            <a:r>
              <a:rPr lang="en-US" dirty="0" err="1"/>
              <a:t>oboljelih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sumnjivih</a:t>
            </a:r>
            <a:r>
              <a:rPr lang="en-US" dirty="0"/>
              <a:t>, </a:t>
            </a:r>
            <a:r>
              <a:rPr lang="en-US" dirty="0" err="1"/>
              <a:t>koristili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otoci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zapadnoj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Dubrovnika</a:t>
            </a:r>
            <a:r>
              <a:rPr lang="en-US" dirty="0"/>
              <a:t>: </a:t>
            </a:r>
            <a:r>
              <a:rPr lang="en-US" dirty="0" err="1"/>
              <a:t>Koločep</a:t>
            </a:r>
            <a:r>
              <a:rPr lang="en-US" dirty="0"/>
              <a:t>, </a:t>
            </a:r>
            <a:r>
              <a:rPr lang="en-US" dirty="0" err="1"/>
              <a:t>Lopud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Šipan</a:t>
            </a:r>
            <a:endParaRPr lang="hr-HR" dirty="0"/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4D2674-B976-4CEC-9E27-F0386D01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0" y="1090291"/>
            <a:ext cx="2686103" cy="17874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241AEC-8823-493B-BFBD-F4E122BAE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5" y="4420390"/>
            <a:ext cx="3841907" cy="13310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385F8D3-5487-4C8F-85AA-EAD53E08E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034" y="1046732"/>
            <a:ext cx="3297689" cy="173955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699D53-99C9-4FCA-AF8E-C5D4AA3E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668" y="4044648"/>
            <a:ext cx="3788024" cy="206846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0CC9073-B541-4455-B382-37330F1FA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847" y="3667032"/>
            <a:ext cx="3722164" cy="20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2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D6C8BB-1493-4707-A71E-614AECE3E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791817"/>
            <a:ext cx="6228522" cy="52743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Dubrovačka </a:t>
            </a:r>
            <a:r>
              <a:rPr lang="en-US" dirty="0" err="1"/>
              <a:t>karantena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djelo</a:t>
            </a:r>
            <a:r>
              <a:rPr lang="en-US" dirty="0"/>
              <a:t> </a:t>
            </a:r>
            <a:r>
              <a:rPr lang="en-US" dirty="0" err="1"/>
              <a:t>liječnika,nju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utemeljili</a:t>
            </a:r>
            <a:r>
              <a:rPr lang="en-US" dirty="0"/>
              <a:t> </a:t>
            </a:r>
            <a:r>
              <a:rPr lang="en-US" dirty="0" err="1"/>
              <a:t>vlastelini-trgovci</a:t>
            </a:r>
            <a:r>
              <a:rPr lang="en-US" dirty="0"/>
              <a:t>, </a:t>
            </a:r>
            <a:r>
              <a:rPr lang="en-US" dirty="0" err="1"/>
              <a:t>vlasnici</a:t>
            </a:r>
            <a:r>
              <a:rPr lang="en-US" dirty="0"/>
              <a:t> </a:t>
            </a:r>
            <a:r>
              <a:rPr lang="en-US" dirty="0" err="1"/>
              <a:t>brodova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kompromis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prijedloga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talijanskih</a:t>
            </a:r>
            <a:r>
              <a:rPr lang="en-US" dirty="0"/>
              <a:t> </a:t>
            </a:r>
            <a:r>
              <a:rPr lang="en-US" dirty="0" err="1"/>
              <a:t>liječnika</a:t>
            </a:r>
            <a:r>
              <a:rPr lang="en-US" dirty="0"/>
              <a:t> (da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izoliraju</a:t>
            </a:r>
            <a:r>
              <a:rPr lang="en-US" dirty="0"/>
              <a:t> Grad)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ekonomsko-političke</a:t>
            </a:r>
            <a:r>
              <a:rPr lang="en-US" dirty="0"/>
              <a:t> </a:t>
            </a:r>
            <a:r>
              <a:rPr lang="en-US" dirty="0" err="1"/>
              <a:t>nužde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je </a:t>
            </a:r>
            <a:r>
              <a:rPr lang="en-US" dirty="0" err="1"/>
              <a:t>nalagala</a:t>
            </a:r>
            <a:r>
              <a:rPr lang="en-US" dirty="0"/>
              <a:t> </a:t>
            </a:r>
            <a:r>
              <a:rPr lang="en-US" dirty="0" err="1"/>
              <a:t>glasovati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prekidanja</a:t>
            </a:r>
            <a:r>
              <a:rPr lang="en-US" dirty="0"/>
              <a:t> </a:t>
            </a:r>
            <a:r>
              <a:rPr lang="en-US" dirty="0" err="1"/>
              <a:t>trgovine</a:t>
            </a:r>
            <a:endParaRPr lang="hr-HR" dirty="0"/>
          </a:p>
          <a:p>
            <a:r>
              <a:rPr lang="en-US" dirty="0" err="1"/>
              <a:t>Principi</a:t>
            </a:r>
            <a:r>
              <a:rPr lang="en-US" dirty="0"/>
              <a:t> </a:t>
            </a:r>
            <a:r>
              <a:rPr lang="en-US" dirty="0" err="1"/>
              <a:t>uvođenja</a:t>
            </a:r>
            <a:r>
              <a:rPr lang="en-US" dirty="0"/>
              <a:t> </a:t>
            </a:r>
            <a:r>
              <a:rPr lang="en-US" dirty="0" err="1"/>
              <a:t>karantene</a:t>
            </a:r>
            <a:r>
              <a:rPr lang="en-US" dirty="0"/>
              <a:t> koji </a:t>
            </a:r>
            <a:r>
              <a:rPr lang="en-US" dirty="0" err="1"/>
              <a:t>vrijede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sadržani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uredbi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vijeća</a:t>
            </a:r>
            <a:r>
              <a:rPr lang="en-US" dirty="0"/>
              <a:t> </a:t>
            </a:r>
            <a:r>
              <a:rPr lang="en-US" dirty="0" err="1"/>
              <a:t>Dubrovačke</a:t>
            </a:r>
            <a:r>
              <a:rPr lang="en-US" dirty="0"/>
              <a:t> </a:t>
            </a:r>
            <a:r>
              <a:rPr lang="en-US" dirty="0" err="1"/>
              <a:t>republike</a:t>
            </a:r>
            <a:r>
              <a:rPr lang="en-US" dirty="0"/>
              <a:t> od 27. </a:t>
            </a:r>
            <a:r>
              <a:rPr lang="en-US" dirty="0" err="1"/>
              <a:t>srpnja</a:t>
            </a:r>
            <a:r>
              <a:rPr lang="en-US" dirty="0"/>
              <a:t> 1377. </a:t>
            </a:r>
            <a:r>
              <a:rPr lang="en-US" dirty="0" err="1"/>
              <a:t>kada</a:t>
            </a:r>
            <a:r>
              <a:rPr lang="en-US" dirty="0"/>
              <a:t> je od 47 </a:t>
            </a:r>
            <a:r>
              <a:rPr lang="en-US" dirty="0" err="1"/>
              <a:t>nazočnih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,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odlučilo</a:t>
            </a:r>
            <a:r>
              <a:rPr lang="en-US" dirty="0"/>
              <a:t> (s 34 </a:t>
            </a:r>
            <a:r>
              <a:rPr lang="en-US" dirty="0" err="1"/>
              <a:t>glasa</a:t>
            </a:r>
            <a:r>
              <a:rPr lang="en-US" dirty="0"/>
              <a:t>) </a:t>
            </a:r>
            <a:r>
              <a:rPr lang="en-US" dirty="0" err="1"/>
              <a:t>zabraniti</a:t>
            </a:r>
            <a:r>
              <a:rPr lang="en-US" dirty="0"/>
              <a:t> </a:t>
            </a:r>
            <a:r>
              <a:rPr lang="en-US" dirty="0" err="1"/>
              <a:t>došljacima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kužnih</a:t>
            </a:r>
            <a:r>
              <a:rPr lang="en-US" dirty="0"/>
              <a:t> </a:t>
            </a:r>
            <a:r>
              <a:rPr lang="en-US" dirty="0" err="1"/>
              <a:t>krajeva</a:t>
            </a:r>
            <a:r>
              <a:rPr lang="en-US" dirty="0"/>
              <a:t> </a:t>
            </a:r>
            <a:r>
              <a:rPr lang="en-US" dirty="0" err="1"/>
              <a:t>ulaz</a:t>
            </a:r>
            <a:r>
              <a:rPr lang="en-US" dirty="0"/>
              <a:t> u grad </a:t>
            </a:r>
            <a:r>
              <a:rPr lang="en-US" dirty="0" err="1"/>
              <a:t>Raguzu</a:t>
            </a:r>
            <a:r>
              <a:rPr lang="en-US" dirty="0"/>
              <a:t> (Dubrovnik)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okolicu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proveli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u </a:t>
            </a:r>
            <a:r>
              <a:rPr lang="en-US" dirty="0" err="1"/>
              <a:t>izolaciji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otoku</a:t>
            </a:r>
            <a:r>
              <a:rPr lang="en-US" dirty="0"/>
              <a:t> </a:t>
            </a:r>
            <a:r>
              <a:rPr lang="en-US" dirty="0" err="1"/>
              <a:t>Mrkanu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Cavtatu</a:t>
            </a:r>
            <a:endParaRPr lang="hr-HR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15C35C4-5052-4815-A416-2C0BD103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491" y="979773"/>
            <a:ext cx="3761558" cy="211549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F7CD1C2-F005-41DB-AA20-A568007E6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491" y="3617844"/>
            <a:ext cx="3792175" cy="26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5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885C38-9CB3-4618-A760-4DFC12DD8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662610"/>
            <a:ext cx="6228522" cy="5261112"/>
          </a:xfrm>
        </p:spPr>
        <p:txBody>
          <a:bodyPr>
            <a:normAutofit/>
          </a:bodyPr>
          <a:lstStyle/>
          <a:p>
            <a:r>
              <a:rPr lang="en-US" dirty="0"/>
              <a:t>27. </a:t>
            </a:r>
            <a:r>
              <a:rPr lang="en-US" dirty="0" err="1"/>
              <a:t>srpnja</a:t>
            </a:r>
            <a:r>
              <a:rPr lang="en-US" dirty="0"/>
              <a:t> 1377.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donijelo</a:t>
            </a:r>
            <a:r>
              <a:rPr lang="en-US" dirty="0"/>
              <a:t> je da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sumnjivih</a:t>
            </a:r>
            <a:r>
              <a:rPr lang="en-US" dirty="0"/>
              <a:t> </a:t>
            </a:r>
            <a:r>
              <a:rPr lang="en-US" dirty="0" err="1"/>
              <a:t>zaraženih</a:t>
            </a:r>
            <a:r>
              <a:rPr lang="en-US" dirty="0"/>
              <a:t> </a:t>
            </a:r>
            <a:r>
              <a:rPr lang="en-US" dirty="0" err="1"/>
              <a:t>krajeva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vladale</a:t>
            </a:r>
            <a:r>
              <a:rPr lang="en-US" dirty="0"/>
              <a:t> </a:t>
            </a:r>
            <a:r>
              <a:rPr lang="en-US" dirty="0" err="1"/>
              <a:t>kužne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,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provesti</a:t>
            </a:r>
            <a:r>
              <a:rPr lang="en-US" dirty="0"/>
              <a:t> 30 dana u </a:t>
            </a:r>
            <a:r>
              <a:rPr lang="en-US" dirty="0" err="1"/>
              <a:t>izolaciji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karanteni</a:t>
            </a:r>
            <a:endParaRPr lang="hr-HR" dirty="0"/>
          </a:p>
          <a:p>
            <a:r>
              <a:rPr lang="en-US" dirty="0" err="1"/>
              <a:t>Dubrovčani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1377.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ušli</a:t>
            </a:r>
            <a:r>
              <a:rPr lang="en-US" dirty="0"/>
              <a:t> u </a:t>
            </a:r>
            <a:r>
              <a:rPr lang="en-US" dirty="0" err="1"/>
              <a:t>povijest</a:t>
            </a:r>
            <a:r>
              <a:rPr lang="en-US" dirty="0"/>
              <a:t> medicine</a:t>
            </a:r>
            <a:endParaRPr lang="hr-HR" dirty="0"/>
          </a:p>
          <a:p>
            <a:r>
              <a:rPr lang="hr-HR" dirty="0"/>
              <a:t>Primjer Dubrovnika slijedili su i drugi lučki gradovi u Italiji, Francuskoj, Njemačkoj i drugdje. Bio je to i uzor za kasnije karantenske mjere na kopnu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73C184A-2C1D-4DE0-8C6B-F223BAEC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4" y="1149937"/>
            <a:ext cx="4353141" cy="30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7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BD2667-C3D7-4157-ADF6-647BFB4A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756" y="455670"/>
            <a:ext cx="5182205" cy="862495"/>
          </a:xfrm>
        </p:spPr>
        <p:txBody>
          <a:bodyPr/>
          <a:lstStyle/>
          <a:p>
            <a:r>
              <a:rPr lang="hr-HR" dirty="0"/>
              <a:t>LAZERATI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1ED609-C9AC-4410-ABC0-946E83F1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477618"/>
            <a:ext cx="6904383" cy="4784035"/>
          </a:xfrm>
        </p:spPr>
        <p:txBody>
          <a:bodyPr/>
          <a:lstStyle/>
          <a:p>
            <a:r>
              <a:rPr lang="hr-HR" dirty="0"/>
              <a:t>N</a:t>
            </a:r>
            <a:r>
              <a:rPr lang="en-US" dirty="0" err="1"/>
              <a:t>aziv</a:t>
            </a:r>
            <a:r>
              <a:rPr lang="en-US" dirty="0"/>
              <a:t> za </a:t>
            </a:r>
            <a:r>
              <a:rPr lang="en-US" dirty="0" err="1"/>
              <a:t>skupinu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</a:t>
            </a:r>
            <a:r>
              <a:rPr lang="en-US" dirty="0" err="1"/>
              <a:t>zgrada</a:t>
            </a:r>
            <a:r>
              <a:rPr lang="en-US" dirty="0"/>
              <a:t> </a:t>
            </a:r>
            <a:r>
              <a:rPr lang="en-US" dirty="0" err="1"/>
              <a:t>tristo</a:t>
            </a:r>
            <a:r>
              <a:rPr lang="en-US" dirty="0"/>
              <a:t> </a:t>
            </a:r>
            <a:r>
              <a:rPr lang="en-US" dirty="0" err="1"/>
              <a:t>metara</a:t>
            </a:r>
            <a:r>
              <a:rPr lang="en-US" dirty="0"/>
              <a:t> </a:t>
            </a:r>
            <a:r>
              <a:rPr lang="en-US" dirty="0" err="1"/>
              <a:t>udaljenih</a:t>
            </a:r>
            <a:r>
              <a:rPr lang="en-US" dirty="0"/>
              <a:t> od </a:t>
            </a:r>
            <a:r>
              <a:rPr lang="en-US" dirty="0" err="1"/>
              <a:t>zidina</a:t>
            </a:r>
            <a:r>
              <a:rPr lang="en-US" dirty="0"/>
              <a:t> </a:t>
            </a:r>
            <a:r>
              <a:rPr lang="en-US" dirty="0" err="1"/>
              <a:t>Dubrovnika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istoku</a:t>
            </a:r>
            <a:r>
              <a:rPr lang="en-US" dirty="0"/>
              <a:t>, </a:t>
            </a:r>
            <a:r>
              <a:rPr lang="en-US" dirty="0" err="1"/>
              <a:t>izgrađeni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preventivnih</a:t>
            </a:r>
            <a:r>
              <a:rPr lang="en-US" dirty="0"/>
              <a:t> </a:t>
            </a:r>
            <a:r>
              <a:rPr lang="en-US" dirty="0" err="1"/>
              <a:t>zdravstvenih</a:t>
            </a:r>
            <a:r>
              <a:rPr lang="en-US" dirty="0"/>
              <a:t> </a:t>
            </a:r>
            <a:r>
              <a:rPr lang="en-US" dirty="0" err="1"/>
              <a:t>mjera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stanovnika</a:t>
            </a:r>
            <a:r>
              <a:rPr lang="en-US" dirty="0"/>
              <a:t> </a:t>
            </a:r>
            <a:r>
              <a:rPr lang="en-US" dirty="0" err="1"/>
              <a:t>Dubrovnika</a:t>
            </a:r>
            <a:r>
              <a:rPr lang="en-US" dirty="0"/>
              <a:t> za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Dubrovačke</a:t>
            </a:r>
            <a:r>
              <a:rPr lang="en-US" dirty="0"/>
              <a:t> </a:t>
            </a:r>
            <a:r>
              <a:rPr lang="en-US" dirty="0" err="1"/>
              <a:t>Republike</a:t>
            </a:r>
            <a:endParaRPr lang="hr-HR" dirty="0"/>
          </a:p>
          <a:p>
            <a:r>
              <a:rPr lang="hr-HR" dirty="0"/>
              <a:t>Spadali su u nadležnost Zdravstvenoga magistrata sastavljenog od petorice vlastelina,</a:t>
            </a:r>
            <a:r>
              <a:rPr lang="it-IT" dirty="0"/>
              <a:t> </a:t>
            </a:r>
            <a:r>
              <a:rPr lang="it-IT" dirty="0" err="1"/>
              <a:t>koji</a:t>
            </a:r>
            <a:r>
              <a:rPr lang="it-IT" dirty="0"/>
              <a:t> su </a:t>
            </a:r>
            <a:r>
              <a:rPr lang="it-IT" dirty="0" err="1"/>
              <a:t>propisivali</a:t>
            </a:r>
            <a:r>
              <a:rPr lang="it-IT" dirty="0"/>
              <a:t> </a:t>
            </a:r>
            <a:r>
              <a:rPr lang="it-IT" dirty="0" err="1"/>
              <a:t>praktične</a:t>
            </a:r>
            <a:r>
              <a:rPr lang="it-IT" dirty="0"/>
              <a:t> </a:t>
            </a:r>
            <a:r>
              <a:rPr lang="it-IT" dirty="0" err="1"/>
              <a:t>mjere</a:t>
            </a:r>
            <a:r>
              <a:rPr lang="it-IT" dirty="0"/>
              <a:t> </a:t>
            </a:r>
            <a:r>
              <a:rPr lang="it-IT" dirty="0" err="1"/>
              <a:t>protiv</a:t>
            </a:r>
            <a:r>
              <a:rPr lang="it-IT" dirty="0"/>
              <a:t> </a:t>
            </a:r>
            <a:r>
              <a:rPr lang="it-IT" dirty="0" err="1"/>
              <a:t>širenja</a:t>
            </a:r>
            <a:r>
              <a:rPr lang="it-IT" dirty="0"/>
              <a:t> </a:t>
            </a:r>
            <a:r>
              <a:rPr lang="it-IT" dirty="0" err="1"/>
              <a:t>zaraznih</a:t>
            </a:r>
            <a:r>
              <a:rPr lang="it-IT" dirty="0"/>
              <a:t> </a:t>
            </a:r>
            <a:r>
              <a:rPr lang="it-IT" dirty="0" err="1"/>
              <a:t>bolesti</a:t>
            </a:r>
            <a:endParaRPr lang="hr-HR" dirty="0"/>
          </a:p>
          <a:p>
            <a:r>
              <a:rPr lang="hr-HR" dirty="0"/>
              <a:t>Upravljanje Lazaretima bilo je povjereno kapetanu Lazareta i njegovu zamjeniku, koji su tu, zajedno s pomoćnim osobljem, morali stanovati za trajanja mandata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114441-CD8B-49B1-857B-CA0DFC75B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183" y="1875033"/>
            <a:ext cx="4149252" cy="31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1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905AF6-5B81-475D-90FC-9F5343A3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382931"/>
            <a:ext cx="6440555" cy="609213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Dugo</a:t>
            </a:r>
            <a:r>
              <a:rPr lang="en-US" dirty="0"/>
              <a:t> je </a:t>
            </a:r>
            <a:r>
              <a:rPr lang="en-US" dirty="0" err="1"/>
              <a:t>trebalo</a:t>
            </a:r>
            <a:r>
              <a:rPr lang="en-US" dirty="0"/>
              <a:t> da se </a:t>
            </a:r>
            <a:r>
              <a:rPr lang="en-US" dirty="0" err="1"/>
              <a:t>otkrije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istina</a:t>
            </a:r>
            <a:r>
              <a:rPr lang="en-US" dirty="0"/>
              <a:t> o </a:t>
            </a:r>
            <a:r>
              <a:rPr lang="en-US" dirty="0" err="1"/>
              <a:t>osnivanju</a:t>
            </a:r>
            <a:r>
              <a:rPr lang="en-US" dirty="0"/>
              <a:t>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karantene</a:t>
            </a:r>
            <a:r>
              <a:rPr lang="en-US" dirty="0"/>
              <a:t> u </a:t>
            </a:r>
            <a:r>
              <a:rPr lang="en-US" dirty="0" err="1"/>
              <a:t>Dubrovniku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propusta</a:t>
            </a:r>
            <a:r>
              <a:rPr lang="en-US" dirty="0"/>
              <a:t> u </a:t>
            </a:r>
            <a:r>
              <a:rPr lang="en-US" dirty="0" err="1"/>
              <a:t>medicinsko-povijesnoj</a:t>
            </a:r>
            <a:r>
              <a:rPr lang="en-US" dirty="0"/>
              <a:t> </a:t>
            </a:r>
            <a:r>
              <a:rPr lang="en-US" dirty="0" err="1"/>
              <a:t>literaturi</a:t>
            </a:r>
            <a:r>
              <a:rPr lang="en-US" dirty="0"/>
              <a:t> 19. </a:t>
            </a:r>
            <a:r>
              <a:rPr lang="en-US" dirty="0" err="1"/>
              <a:t>stoljeća</a:t>
            </a:r>
            <a:endParaRPr lang="hr-HR" dirty="0"/>
          </a:p>
          <a:p>
            <a:r>
              <a:rPr lang="hr-HR" dirty="0"/>
              <a:t>P</a:t>
            </a:r>
            <a:r>
              <a:rPr lang="en-US" dirty="0" err="1"/>
              <a:t>osebnu</a:t>
            </a:r>
            <a:r>
              <a:rPr lang="en-US" dirty="0"/>
              <a:t> </a:t>
            </a:r>
            <a:r>
              <a:rPr lang="en-US" dirty="0" err="1"/>
              <a:t>zahvalnost</a:t>
            </a:r>
            <a:r>
              <a:rPr lang="en-US" dirty="0"/>
              <a:t> </a:t>
            </a:r>
            <a:r>
              <a:rPr lang="en-US" dirty="0" err="1"/>
              <a:t>dugujemo</a:t>
            </a:r>
            <a:r>
              <a:rPr lang="en-US" dirty="0"/>
              <a:t> </a:t>
            </a:r>
            <a:r>
              <a:rPr lang="en-US" dirty="0" err="1"/>
              <a:t>enciklopedistu</a:t>
            </a:r>
            <a:r>
              <a:rPr lang="en-US" dirty="0"/>
              <a:t>, </a:t>
            </a:r>
            <a:r>
              <a:rPr lang="en-US" dirty="0" err="1"/>
              <a:t>akademiku</a:t>
            </a:r>
            <a:r>
              <a:rPr lang="en-US" dirty="0"/>
              <a:t> </a:t>
            </a:r>
            <a:r>
              <a:rPr lang="en-US" dirty="0" err="1"/>
              <a:t>Grmeku</a:t>
            </a:r>
            <a:r>
              <a:rPr lang="en-US" dirty="0"/>
              <a:t>, koji je </a:t>
            </a:r>
            <a:r>
              <a:rPr lang="en-US" dirty="0" err="1"/>
              <a:t>godinama</a:t>
            </a:r>
            <a:r>
              <a:rPr lang="en-US" dirty="0"/>
              <a:t> </a:t>
            </a:r>
            <a:r>
              <a:rPr lang="en-US" dirty="0" err="1"/>
              <a:t>proučavao</a:t>
            </a:r>
            <a:r>
              <a:rPr lang="en-US" dirty="0"/>
              <a:t> </a:t>
            </a:r>
            <a:r>
              <a:rPr lang="en-US" dirty="0" err="1"/>
              <a:t>Dubrovačku</a:t>
            </a:r>
            <a:r>
              <a:rPr lang="en-US" dirty="0"/>
              <a:t> </a:t>
            </a:r>
            <a:r>
              <a:rPr lang="en-US" dirty="0" err="1"/>
              <a:t>karantenu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čiji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zadnji</a:t>
            </a:r>
            <a:r>
              <a:rPr lang="en-US" dirty="0"/>
              <a:t> </a:t>
            </a:r>
            <a:r>
              <a:rPr lang="en-US" dirty="0" err="1"/>
              <a:t>eseji</a:t>
            </a:r>
            <a:r>
              <a:rPr lang="en-US" dirty="0"/>
              <a:t> </a:t>
            </a:r>
            <a:r>
              <a:rPr lang="en-US" dirty="0" err="1"/>
              <a:t>zauvijek</a:t>
            </a:r>
            <a:r>
              <a:rPr lang="en-US" dirty="0"/>
              <a:t> </a:t>
            </a:r>
            <a:r>
              <a:rPr lang="en-US" dirty="0" err="1"/>
              <a:t>odagnali</a:t>
            </a:r>
            <a:r>
              <a:rPr lang="en-US" dirty="0"/>
              <a:t> </a:t>
            </a:r>
            <a:r>
              <a:rPr lang="en-US" dirty="0" err="1"/>
              <a:t>sumnje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nedoumice</a:t>
            </a:r>
            <a:r>
              <a:rPr lang="en-US" dirty="0"/>
              <a:t> o </a:t>
            </a:r>
            <a:r>
              <a:rPr lang="en-US" dirty="0" err="1"/>
              <a:t>karanteni</a:t>
            </a:r>
            <a:r>
              <a:rPr lang="en-US" dirty="0"/>
              <a:t> u </a:t>
            </a:r>
            <a:r>
              <a:rPr lang="en-US" dirty="0" err="1"/>
              <a:t>medicinsko</a:t>
            </a:r>
            <a:r>
              <a:rPr lang="en-US" dirty="0"/>
              <a:t> </a:t>
            </a:r>
            <a:r>
              <a:rPr lang="en-US" dirty="0" err="1"/>
              <a:t>povijesnoj</a:t>
            </a:r>
            <a:r>
              <a:rPr lang="en-US" dirty="0"/>
              <a:t> literature</a:t>
            </a:r>
            <a:endParaRPr lang="hr-HR" dirty="0"/>
          </a:p>
          <a:p>
            <a:r>
              <a:rPr lang="en-US" dirty="0" err="1"/>
              <a:t>Prilog</a:t>
            </a:r>
            <a:r>
              <a:rPr lang="en-US" dirty="0"/>
              <a:t> </a:t>
            </a:r>
            <a:r>
              <a:rPr lang="en-US" dirty="0" err="1"/>
              <a:t>svjetskoj</a:t>
            </a:r>
            <a:r>
              <a:rPr lang="en-US" dirty="0"/>
              <a:t> </a:t>
            </a:r>
            <a:r>
              <a:rPr lang="en-US" dirty="0" err="1"/>
              <a:t>potvrdi</a:t>
            </a:r>
            <a:r>
              <a:rPr lang="en-US" dirty="0"/>
              <a:t> </a:t>
            </a:r>
            <a:r>
              <a:rPr lang="en-US" dirty="0" err="1"/>
              <a:t>statusa</a:t>
            </a:r>
            <a:r>
              <a:rPr lang="en-US" dirty="0"/>
              <a:t> </a:t>
            </a:r>
            <a:r>
              <a:rPr lang="en-US" dirty="0" err="1"/>
              <a:t>prvijenca</a:t>
            </a:r>
            <a:r>
              <a:rPr lang="en-US" dirty="0"/>
              <a:t> za </a:t>
            </a:r>
            <a:r>
              <a:rPr lang="en-US" dirty="0" err="1"/>
              <a:t>dubrovačku</a:t>
            </a:r>
            <a:r>
              <a:rPr lang="en-US" dirty="0"/>
              <a:t> </a:t>
            </a:r>
            <a:r>
              <a:rPr lang="en-US" dirty="0" err="1"/>
              <a:t>karantenu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fotografija</a:t>
            </a:r>
            <a:r>
              <a:rPr lang="en-US" dirty="0"/>
              <a:t> </a:t>
            </a:r>
            <a:r>
              <a:rPr lang="en-US" dirty="0" err="1"/>
              <a:t>akvarela</a:t>
            </a:r>
            <a:r>
              <a:rPr lang="en-US" dirty="0"/>
              <a:t> </a:t>
            </a:r>
            <a:r>
              <a:rPr lang="en-US" dirty="0" err="1"/>
              <a:t>nepoznatog</a:t>
            </a:r>
            <a:r>
              <a:rPr lang="en-US" dirty="0"/>
              <a:t> </a:t>
            </a:r>
            <a:r>
              <a:rPr lang="en-US" dirty="0" err="1"/>
              <a:t>autora</a:t>
            </a:r>
            <a:r>
              <a:rPr lang="en-US" dirty="0"/>
              <a:t> Stare </a:t>
            </a:r>
            <a:r>
              <a:rPr lang="en-US" dirty="0" err="1"/>
              <a:t>gradske</a:t>
            </a:r>
            <a:r>
              <a:rPr lang="en-US" dirty="0"/>
              <a:t> </a:t>
            </a:r>
            <a:r>
              <a:rPr lang="en-US" dirty="0" err="1"/>
              <a:t>luke</a:t>
            </a:r>
            <a:r>
              <a:rPr lang="en-US" dirty="0"/>
              <a:t> u </a:t>
            </a:r>
            <a:r>
              <a:rPr lang="en-US" dirty="0" err="1"/>
              <a:t>Dubrovniku</a:t>
            </a:r>
            <a:r>
              <a:rPr lang="en-US" dirty="0"/>
              <a:t> s </a:t>
            </a:r>
            <a:r>
              <a:rPr lang="en-US" dirty="0" err="1"/>
              <a:t>kompleksom</a:t>
            </a:r>
            <a:r>
              <a:rPr lang="en-US" dirty="0"/>
              <a:t> </a:t>
            </a:r>
            <a:r>
              <a:rPr lang="en-US" dirty="0" err="1"/>
              <a:t>zgrada</a:t>
            </a:r>
            <a:r>
              <a:rPr lang="en-US" dirty="0"/>
              <a:t> „</a:t>
            </a:r>
            <a:r>
              <a:rPr lang="en-US" dirty="0" err="1"/>
              <a:t>Lazareti</a:t>
            </a:r>
            <a:r>
              <a:rPr lang="en-US" dirty="0"/>
              <a:t>“ </a:t>
            </a:r>
            <a:r>
              <a:rPr lang="en-US" dirty="0" err="1"/>
              <a:t>iz</a:t>
            </a:r>
            <a:r>
              <a:rPr lang="en-US" dirty="0"/>
              <a:t> 18. </a:t>
            </a:r>
            <a:r>
              <a:rPr lang="en-US" dirty="0" err="1"/>
              <a:t>st.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naslovnici</a:t>
            </a:r>
            <a:r>
              <a:rPr lang="en-US" dirty="0"/>
              <a:t> </a:t>
            </a:r>
            <a:r>
              <a:rPr lang="en-US" dirty="0" err="1"/>
              <a:t>svjetski</a:t>
            </a:r>
            <a:r>
              <a:rPr lang="en-US" dirty="0"/>
              <a:t> </a:t>
            </a:r>
            <a:r>
              <a:rPr lang="en-US" dirty="0" err="1"/>
              <a:t>najpoznatijeg</a:t>
            </a:r>
            <a:r>
              <a:rPr lang="en-US" dirty="0"/>
              <a:t> </a:t>
            </a:r>
            <a:r>
              <a:rPr lang="en-US" dirty="0" err="1"/>
              <a:t>infektološkog</a:t>
            </a:r>
            <a:r>
              <a:rPr lang="en-US" dirty="0"/>
              <a:t> </a:t>
            </a:r>
            <a:r>
              <a:rPr lang="en-US" dirty="0" err="1"/>
              <a:t>časopisa</a:t>
            </a:r>
            <a:r>
              <a:rPr lang="en-US" dirty="0"/>
              <a:t> Emerging Infectious Diseases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siječnja</a:t>
            </a:r>
            <a:r>
              <a:rPr lang="en-US" dirty="0"/>
              <a:t> 2002., </a:t>
            </a:r>
            <a:r>
              <a:rPr lang="en-US" dirty="0" err="1"/>
              <a:t>posredstvom</a:t>
            </a:r>
            <a:r>
              <a:rPr lang="en-US" dirty="0"/>
              <a:t> prof. dr. sc. </a:t>
            </a:r>
            <a:r>
              <a:rPr lang="en-US" dirty="0" err="1"/>
              <a:t>Arijane</a:t>
            </a:r>
            <a:r>
              <a:rPr lang="en-US" dirty="0"/>
              <a:t> </a:t>
            </a:r>
            <a:r>
              <a:rPr lang="en-US" dirty="0" err="1"/>
              <a:t>Tambić</a:t>
            </a:r>
            <a:r>
              <a:rPr lang="en-US" dirty="0"/>
              <a:t> </a:t>
            </a:r>
            <a:r>
              <a:rPr lang="en-US" dirty="0" err="1"/>
              <a:t>Andrašević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B4EDDE-FD75-4C57-822F-ACD6D120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126" y="600211"/>
            <a:ext cx="4346825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2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838F36-3204-49EB-9F94-22B8C9F16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5" y="1272210"/>
            <a:ext cx="10498931" cy="451899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LINKOVI S KOJIH SMO PREUZELI INFORMACIJE:</a:t>
            </a:r>
          </a:p>
          <a:p>
            <a:r>
              <a:rPr lang="en-US" dirty="0">
                <a:hlinkClick r:id="rId2"/>
              </a:rPr>
              <a:t>https://www.zzjzdnz.hr/nekad-u-dubrovniku</a:t>
            </a:r>
            <a:r>
              <a:rPr lang="hr-HR" dirty="0"/>
              <a:t> </a:t>
            </a:r>
          </a:p>
          <a:p>
            <a:r>
              <a:rPr lang="en-US" dirty="0">
                <a:hlinkClick r:id="rId3"/>
              </a:rPr>
              <a:t>https://www.adiva.hr/zdravlje/koronavirus/iz-povijesti-medicine-dubrovnik-mjesto-u-kojem-su-nastale-karantene/</a:t>
            </a:r>
            <a:r>
              <a:rPr lang="hr-HR" dirty="0"/>
              <a:t> </a:t>
            </a:r>
          </a:p>
          <a:p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https://dnevnik.hr/vijesti/koronavirus/aktualna-svjetska-karantena-patentirana-je-u-1377-dubrovniku---599496.html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https://www.dubrovniknet.hr/dubrovacka-karantena-kojom-smo-uzor-svijetu-nije-djelo-lijecnika/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https://hr.wikipedia.org/wiki/Lazareti,_Dubrovnik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hr-HR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63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1FC4E449DE14C935667DB13168F65" ma:contentTypeVersion="4" ma:contentTypeDescription="Create a new document." ma:contentTypeScope="" ma:versionID="76dce854c438a88f5ac438996be31545">
  <xsd:schema xmlns:xsd="http://www.w3.org/2001/XMLSchema" xmlns:xs="http://www.w3.org/2001/XMLSchema" xmlns:p="http://schemas.microsoft.com/office/2006/metadata/properties" xmlns:ns3="2a70f216-13c7-4cce-997a-0f639fa9c3c9" targetNamespace="http://schemas.microsoft.com/office/2006/metadata/properties" ma:root="true" ma:fieldsID="63d7189d3140b75fffd717d819b7dc65" ns3:_="">
    <xsd:import namespace="2a70f216-13c7-4cce-997a-0f639fa9c3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0f216-13c7-4cce-997a-0f639fa9c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79A83F-1523-4E2E-8600-F954A0C394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70f216-13c7-4cce-997a-0f639fa9c3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AFFDC1-F41D-409F-AE46-077026EDA2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7A1984-32C0-4CE1-97E5-483055598BE8}">
  <ds:schemaRefs>
    <ds:schemaRef ds:uri="http://purl.org/dc/elements/1.1/"/>
    <ds:schemaRef ds:uri="http://schemas.microsoft.com/office/2006/metadata/properties"/>
    <ds:schemaRef ds:uri="2a70f216-13c7-4cce-997a-0f639fa9c3c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Prehrambeno-tehnološka škola,bio</Template>
  <TotalTime>32</TotalTime>
  <Words>582</Words>
  <Application>Microsoft Office PowerPoint</Application>
  <PresentationFormat>Široki zaslon</PresentationFormat>
  <Paragraphs>33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Arial Nova</vt:lpstr>
      <vt:lpstr>Bookman Old Style</vt:lpstr>
      <vt:lpstr>Calibri</vt:lpstr>
      <vt:lpstr>Rockwell</vt:lpstr>
      <vt:lpstr>Damask</vt:lpstr>
      <vt:lpstr>Prehrambeno-tehnološka škola         KARANTENA      </vt:lpstr>
      <vt:lpstr>Povijest karantene </vt:lpstr>
      <vt:lpstr>PowerPoint prezentacija</vt:lpstr>
      <vt:lpstr>PowerPoint prezentacija</vt:lpstr>
      <vt:lpstr>PowerPoint prezentacija</vt:lpstr>
      <vt:lpstr>LAZERATI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Prehrambeno-tehnološka škola         KARANTENA      </dc:title>
  <dc:creator>Nika Đerđ</dc:creator>
  <cp:lastModifiedBy>Nika Đerđ</cp:lastModifiedBy>
  <cp:revision>5</cp:revision>
  <dcterms:created xsi:type="dcterms:W3CDTF">2021-06-16T19:56:10Z</dcterms:created>
  <dcterms:modified xsi:type="dcterms:W3CDTF">2021-06-17T14:55:19Z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0x010100CFA1FC4E449DE14C935667DB13168F65</vt:lpwstr>
  </property>
</Properties>
</file>